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4.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charts/chart4.xml" ContentType="application/vnd.openxmlformats-officedocument.drawingml.chart+xml"/>
  <Override PartName="/ppt/tags/tag9.xml" ContentType="application/vnd.openxmlformats-officedocument.presentationml.tags+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tags/tag10.xml" ContentType="application/vnd.openxmlformats-officedocument.presentationml.tags+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tags/tag11.xml" ContentType="application/vnd.openxmlformats-officedocument.presentationml.tags+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tags/tag12.xml" ContentType="application/vnd.openxmlformats-officedocument.presentationml.tags+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tags/tag13.xml" ContentType="application/vnd.openxmlformats-officedocument.presentationml.tags+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tags/tag14.xml" ContentType="application/vnd.openxmlformats-officedocument.presentationml.tags+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tags/tag15.xml" ContentType="application/vnd.openxmlformats-officedocument.presentationml.tags+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tags/tag16.xml" ContentType="application/vnd.openxmlformats-officedocument.presentationml.tags+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tags/tag17.xml" ContentType="application/vnd.openxmlformats-officedocument.presentationml.tags+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tags/tag18.xml" ContentType="application/vnd.openxmlformats-officedocument.presentationml.tags+xml"/>
  <Override PartName="/ppt/charts/chart16.xml" ContentType="application/vnd.openxmlformats-officedocument.drawingml.chart+xml"/>
  <Override PartName="/ppt/charts/style15.xml" ContentType="application/vnd.ms-office.chartstyle+xml"/>
  <Override PartName="/ppt/charts/colors15.xml" ContentType="application/vnd.ms-office.chartcolorstyl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charts/chart17.xml" ContentType="application/vnd.openxmlformats-officedocument.drawingml.chart+xml"/>
  <Override PartName="/ppt/charts/style16.xml" ContentType="application/vnd.ms-office.chartstyle+xml"/>
  <Override PartName="/ppt/charts/colors16.xml" ContentType="application/vnd.ms-office.chartcolorstyle+xml"/>
  <Override PartName="/ppt/tags/tag22.xml" ContentType="application/vnd.openxmlformats-officedocument.presentationml.tag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charts/chart18.xml" ContentType="application/vnd.openxmlformats-officedocument.drawingml.chart+xml"/>
  <Override PartName="/ppt/charts/style17.xml" ContentType="application/vnd.ms-office.chartstyle+xml"/>
  <Override PartName="/ppt/charts/colors17.xml" ContentType="application/vnd.ms-office.chartcolorstyl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17" r:id="rId3"/>
    <p:sldId id="309" r:id="rId4"/>
    <p:sldId id="310" r:id="rId5"/>
    <p:sldId id="314" r:id="rId6"/>
    <p:sldId id="311" r:id="rId7"/>
    <p:sldId id="312" r:id="rId8"/>
    <p:sldId id="313" r:id="rId9"/>
    <p:sldId id="315" r:id="rId10"/>
    <p:sldId id="316" r:id="rId11"/>
    <p:sldId id="290" r:id="rId12"/>
    <p:sldId id="266" r:id="rId13"/>
    <p:sldId id="269" r:id="rId14"/>
    <p:sldId id="271" r:id="rId15"/>
    <p:sldId id="272" r:id="rId16"/>
    <p:sldId id="273" r:id="rId17"/>
    <p:sldId id="284" r:id="rId18"/>
    <p:sldId id="277" r:id="rId19"/>
    <p:sldId id="278" r:id="rId20"/>
    <p:sldId id="279" r:id="rId21"/>
    <p:sldId id="280" r:id="rId22"/>
    <p:sldId id="285" r:id="rId23"/>
    <p:sldId id="286" r:id="rId24"/>
    <p:sldId id="281" r:id="rId25"/>
    <p:sldId id="282" r:id="rId26"/>
    <p:sldId id="291" r:id="rId27"/>
    <p:sldId id="288" r:id="rId28"/>
    <p:sldId id="298" r:id="rId29"/>
    <p:sldId id="297" r:id="rId30"/>
    <p:sldId id="292" r:id="rId31"/>
    <p:sldId id="293" r:id="rId32"/>
    <p:sldId id="295" r:id="rId33"/>
    <p:sldId id="296" r:id="rId34"/>
    <p:sldId id="294" r:id="rId35"/>
    <p:sldId id="301" r:id="rId36"/>
    <p:sldId id="299" r:id="rId37"/>
    <p:sldId id="300" r:id="rId38"/>
    <p:sldId id="308" r:id="rId39"/>
    <p:sldId id="302" r:id="rId40"/>
    <p:sldId id="303" r:id="rId41"/>
    <p:sldId id="304" r:id="rId42"/>
    <p:sldId id="305" r:id="rId43"/>
    <p:sldId id="306" r:id="rId44"/>
    <p:sldId id="307" r:id="rId45"/>
    <p:sldId id="268" r:id="rId46"/>
  </p:sldIdLst>
  <p:sldSz cx="12192000" cy="6858000"/>
  <p:notesSz cx="6858000" cy="9144000"/>
  <p:custDataLst>
    <p:tags r:id="rId47"/>
  </p:custDataLst>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00"/>
    <a:srgbClr val="000000"/>
    <a:srgbClr val="FFC000"/>
    <a:srgbClr val="FFD966"/>
    <a:srgbClr val="C5E0B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FD0F851-EC5A-4D38-B0AD-8093EC10F338}" styleName="Estilo claro 1 - Acento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3"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Hoja_de_c_lculo_de_Microsoft_Excel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Libro1" TargetMode="External"/><Relationship Id="rId2" Type="http://schemas.microsoft.com/office/2011/relationships/chartColorStyle" Target="colors9.xml"/><Relationship Id="rId1" Type="http://schemas.microsoft.com/office/2011/relationships/chartStyle" Target="style9.xml"/></Relationships>
</file>

<file path=ppt/charts/_rels/chart11.xml.rels><?xml version="1.0" encoding="UTF-8" standalone="yes"?>
<Relationships xmlns="http://schemas.openxmlformats.org/package/2006/relationships"><Relationship Id="rId3" Type="http://schemas.openxmlformats.org/officeDocument/2006/relationships/oleObject" Target="file:///C:\Users\jorge.berrios\Desktop\PENDIENTE.xlsx" TargetMode="External"/><Relationship Id="rId2" Type="http://schemas.microsoft.com/office/2011/relationships/chartColorStyle" Target="colors10.xml"/><Relationship Id="rId1" Type="http://schemas.microsoft.com/office/2011/relationships/chartStyle" Target="style10.xml"/></Relationships>
</file>

<file path=ppt/charts/_rels/chart12.xml.rels><?xml version="1.0" encoding="UTF-8" standalone="yes"?>
<Relationships xmlns="http://schemas.openxmlformats.org/package/2006/relationships"><Relationship Id="rId3" Type="http://schemas.openxmlformats.org/officeDocument/2006/relationships/oleObject" Target="file:///C:\Users\jorge.berrios\Desktop\PENDIENTE.xlsx" TargetMode="External"/><Relationship Id="rId2" Type="http://schemas.microsoft.com/office/2011/relationships/chartColorStyle" Target="colors11.xml"/><Relationship Id="rId1" Type="http://schemas.microsoft.com/office/2011/relationships/chartStyle" Target="style11.xml"/></Relationships>
</file>

<file path=ppt/charts/_rels/chart13.xml.rels><?xml version="1.0" encoding="UTF-8" standalone="yes"?>
<Relationships xmlns="http://schemas.openxmlformats.org/package/2006/relationships"><Relationship Id="rId3" Type="http://schemas.openxmlformats.org/officeDocument/2006/relationships/oleObject" Target="file:///C:\Users\jorge.berrios\Desktop\PENDIENTE.xlsx" TargetMode="External"/><Relationship Id="rId2" Type="http://schemas.microsoft.com/office/2011/relationships/chartColorStyle" Target="colors12.xml"/><Relationship Id="rId1" Type="http://schemas.microsoft.com/office/2011/relationships/chartStyle" Target="style12.xml"/></Relationships>
</file>

<file path=ppt/charts/_rels/chart14.xml.rels><?xml version="1.0" encoding="UTF-8" standalone="yes"?>
<Relationships xmlns="http://schemas.openxmlformats.org/package/2006/relationships"><Relationship Id="rId3" Type="http://schemas.openxmlformats.org/officeDocument/2006/relationships/oleObject" Target="file:///C:\Users\jorge.berrios\Desktop\PENDIENTE.xlsx" TargetMode="External"/><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oleObject" Target="file:///C:\Users\jorge.berrios\Desktop\PENDIENTE.xlsx" TargetMode="External"/><Relationship Id="rId2" Type="http://schemas.microsoft.com/office/2011/relationships/chartColorStyle" Target="colors14.xml"/><Relationship Id="rId1" Type="http://schemas.microsoft.com/office/2011/relationships/chartStyle" Target="style14.xml"/></Relationships>
</file>

<file path=ppt/charts/_rels/chart16.xml.rels><?xml version="1.0" encoding="UTF-8" standalone="yes"?>
<Relationships xmlns="http://schemas.openxmlformats.org/package/2006/relationships"><Relationship Id="rId3" Type="http://schemas.openxmlformats.org/officeDocument/2006/relationships/oleObject" Target="file:///C:\Users\jorge.berrios\Desktop\PENDIENTE.xlsx" TargetMode="External"/><Relationship Id="rId2" Type="http://schemas.microsoft.com/office/2011/relationships/chartColorStyle" Target="colors15.xml"/><Relationship Id="rId1" Type="http://schemas.microsoft.com/office/2011/relationships/chartStyle" Target="style15.xml"/></Relationships>
</file>

<file path=ppt/charts/_rels/chart17.xml.rels><?xml version="1.0" encoding="UTF-8" standalone="yes"?>
<Relationships xmlns="http://schemas.openxmlformats.org/package/2006/relationships"><Relationship Id="rId3" Type="http://schemas.openxmlformats.org/officeDocument/2006/relationships/oleObject" Target="file:///C:\Users\jorge.berrios\Desktop\PENDIENTE.xlsx" TargetMode="External"/><Relationship Id="rId2" Type="http://schemas.microsoft.com/office/2011/relationships/chartColorStyle" Target="colors16.xml"/><Relationship Id="rId1" Type="http://schemas.microsoft.com/office/2011/relationships/chartStyle" Target="style16.xml"/></Relationships>
</file>

<file path=ppt/charts/_rels/chart18.xml.rels><?xml version="1.0" encoding="UTF-8" standalone="yes"?>
<Relationships xmlns="http://schemas.openxmlformats.org/package/2006/relationships"><Relationship Id="rId3" Type="http://schemas.openxmlformats.org/officeDocument/2006/relationships/oleObject" Target="file:///C:\Users\jorge.berrios\Desktop\PENDIENTE.xlsx" TargetMode="External"/><Relationship Id="rId2" Type="http://schemas.microsoft.com/office/2011/relationships/chartColorStyle" Target="colors17.xml"/><Relationship Id="rId1" Type="http://schemas.microsoft.com/office/2011/relationships/chartStyle" Target="style17.xml"/></Relationships>
</file>

<file path=ppt/charts/_rels/chart2.xml.rels><?xml version="1.0" encoding="UTF-8" standalone="yes"?>
<Relationships xmlns="http://schemas.openxmlformats.org/package/2006/relationships"><Relationship Id="rId3" Type="http://schemas.openxmlformats.org/officeDocument/2006/relationships/oleObject" Target="Libro1"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Hoja_de_c_lculo_de_Microsoft_Excel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1" Type="http://schemas.openxmlformats.org/officeDocument/2006/relationships/oleObject" Target="file:///C:\Users\jorge.berrios\Desktop\PENDIENTE.xlsx" TargetMode="External"/></Relationships>
</file>

<file path=ppt/charts/_rels/chart5.xml.rels><?xml version="1.0" encoding="UTF-8" standalone="yes"?>
<Relationships xmlns="http://schemas.openxmlformats.org/package/2006/relationships"><Relationship Id="rId3" Type="http://schemas.openxmlformats.org/officeDocument/2006/relationships/oleObject" Target="file:///C:\Users\jorge.berrios\Desktop\PENDIENTE.xlsx" TargetMode="External"/><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oleObject" Target="file:///C:\Users\jorge.berrios\Desktop\PENDIENTE.xlsx" TargetMode="External"/><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oleObject" Target="file:///C:\Users\jorge.berrios\Desktop\PENDIENTE.xlsx" TargetMode="External"/><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oleObject" Target="file:///C:\Users\jorge.berrios\Desktop\PENDIENTE.xlsx" TargetMode="External"/><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oleObject" Target="Libro1" TargetMode="External"/><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5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4551290463692038"/>
          <c:y val="0"/>
          <c:w val="0.72252143482064735"/>
          <c:h val="0.95852143482064744"/>
        </c:manualLayout>
      </c:layout>
      <c:pie3DChart>
        <c:varyColors val="1"/>
        <c:ser>
          <c:idx val="0"/>
          <c:order val="0"/>
          <c:dPt>
            <c:idx val="0"/>
            <c:bubble3D val="0"/>
            <c:explosion val="8"/>
            <c:spPr>
              <a:solidFill>
                <a:schemeClr val="accent1"/>
              </a:solidFill>
              <a:ln>
                <a:noFill/>
              </a:ln>
              <a:effectLst>
                <a:outerShdw blurRad="254000" sx="102000" sy="102000" algn="ctr" rotWithShape="0">
                  <a:prstClr val="black">
                    <a:alpha val="20000"/>
                  </a:prstClr>
                </a:outerShdw>
              </a:effectLst>
              <a:sp3d/>
            </c:spPr>
          </c:dPt>
          <c:dPt>
            <c:idx val="1"/>
            <c:bubble3D val="0"/>
            <c:spPr>
              <a:solidFill>
                <a:schemeClr val="accent2"/>
              </a:solidFill>
              <a:ln>
                <a:noFill/>
              </a:ln>
              <a:effectLst>
                <a:outerShdw blurRad="254000" sx="102000" sy="102000" algn="ctr" rotWithShape="0">
                  <a:prstClr val="black">
                    <a:alpha val="20000"/>
                  </a:prstClr>
                </a:outerShdw>
              </a:effectLst>
              <a:sp3d/>
            </c:spPr>
          </c:dPt>
          <c:dLbls>
            <c:dLbl>
              <c:idx val="0"/>
              <c:layout/>
              <c:tx>
                <c:rich>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fld id="{B06F6C8D-31CE-43C4-AC24-57447DF8AB91}" type="PERCENTAGE">
                      <a:rPr lang="en-US" sz="1600" baseline="0" smtClean="0">
                        <a:solidFill>
                          <a:schemeClr val="tx1"/>
                        </a:solidFill>
                      </a:rPr>
                      <a:pPr>
                        <a:defRPr sz="1600">
                          <a:solidFill>
                            <a:schemeClr val="tx1"/>
                          </a:solidFill>
                        </a:defRPr>
                      </a:pPr>
                      <a:t>[PORCENTAJE]</a:t>
                    </a:fld>
                    <a:endParaRPr lang="es-ES"/>
                  </a:p>
                </c:rich>
              </c:tx>
              <c:spPr>
                <a:no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es-ES"/>
                </a:p>
              </c:txPr>
              <c:dLblPos val="ctr"/>
              <c:showLegendKey val="0"/>
              <c:showVal val="1"/>
              <c:showCatName val="0"/>
              <c:showSerName val="0"/>
              <c:showPercent val="1"/>
              <c:showBubbleSize val="0"/>
              <c:extLst>
                <c:ext xmlns:c15="http://schemas.microsoft.com/office/drawing/2012/chart" uri="{CE6537A1-D6FC-4f65-9D91-7224C49458BB}">
                  <c15:layout/>
                  <c15:dlblFieldTable/>
                  <c15:showDataLabelsRange val="0"/>
                </c:ext>
              </c:extLst>
            </c:dLbl>
            <c:dLbl>
              <c:idx val="1"/>
              <c:layout/>
              <c:tx>
                <c:rich>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fld id="{BC146F1E-B33E-4FC8-8A99-68FF1FAB5696}" type="VALUE">
                      <a:rPr lang="en-US" sz="1400" smtClean="0">
                        <a:solidFill>
                          <a:schemeClr val="tx1"/>
                        </a:solidFill>
                      </a:rPr>
                      <a:pPr>
                        <a:defRPr sz="1400">
                          <a:solidFill>
                            <a:schemeClr val="tx1"/>
                          </a:solidFill>
                        </a:defRPr>
                      </a:pPr>
                      <a:t>[VALOR]</a:t>
                    </a:fld>
                    <a:endParaRPr lang="es-ES"/>
                  </a:p>
                </c:rich>
              </c:tx>
              <c:spPr>
                <a:no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s-ES"/>
                </a:p>
              </c:txPr>
              <c:dLblPos val="ctr"/>
              <c:showLegendKey val="0"/>
              <c:showVal val="1"/>
              <c:showCatName val="0"/>
              <c:showSerName val="0"/>
              <c:showPercent val="1"/>
              <c:showBubbleSize val="0"/>
              <c:extLst>
                <c:ext xmlns:c15="http://schemas.microsoft.com/office/drawing/2012/chart" uri="{CE6537A1-D6FC-4f65-9D91-7224C49458BB}">
                  <c15:layout/>
                  <c15:dlblFieldTable/>
                  <c15:showDataLabelsRange val="0"/>
                </c:ext>
              </c:extLst>
            </c:dLbl>
            <c:spPr>
              <a:no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lt1"/>
                    </a:solidFill>
                    <a:latin typeface="+mn-lt"/>
                    <a:ea typeface="+mn-ea"/>
                    <a:cs typeface="+mn-cs"/>
                  </a:defRPr>
                </a:pPr>
                <a:endParaRPr lang="es-ES"/>
              </a:p>
            </c:txPr>
            <c:dLblPos val="ctr"/>
            <c:showLegendKey val="0"/>
            <c:showVal val="1"/>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Hoja1!$B$3:$B$4</c:f>
              <c:strCache>
                <c:ptCount val="2"/>
                <c:pt idx="0">
                  <c:v>PERSONAL TECNICO</c:v>
                </c:pt>
                <c:pt idx="1">
                  <c:v>PERSONAL ADMINISTRATIVO</c:v>
                </c:pt>
              </c:strCache>
            </c:strRef>
          </c:cat>
          <c:val>
            <c:numRef>
              <c:f>Hoja1!$D$3:$D$4</c:f>
              <c:numCache>
                <c:formatCode>0%</c:formatCode>
                <c:ptCount val="2"/>
                <c:pt idx="0">
                  <c:v>0.75370581527936142</c:v>
                </c:pt>
                <c:pt idx="1">
                  <c:v>0.24629418472063855</c:v>
                </c:pt>
              </c:numCache>
            </c:numRef>
          </c:val>
        </c:ser>
        <c:dLbls>
          <c:dLblPos val="ctr"/>
          <c:showLegendKey val="0"/>
          <c:showVal val="1"/>
          <c:showCatName val="0"/>
          <c:showSerName val="0"/>
          <c:showPercent val="0"/>
          <c:showBubbleSize val="0"/>
          <c:showLeaderLines val="1"/>
        </c:dLbls>
      </c:pie3DChart>
      <c:spPr>
        <a:noFill/>
        <a:ln>
          <a:noFill/>
        </a:ln>
        <a:effectLst/>
      </c:spPr>
    </c:plotArea>
    <c:legend>
      <c:legendPos val="r"/>
      <c:layout>
        <c:manualLayout>
          <c:xMode val="edge"/>
          <c:yMode val="edge"/>
          <c:x val="1.9786089238845114E-2"/>
          <c:y val="0.83391149023038791"/>
          <c:w val="0.33854724409448816"/>
          <c:h val="0.15625109361329836"/>
        </c:manualLayout>
      </c:layout>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s-ES"/>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s-E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E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Hoja1!$D$2:$D$10</c:f>
              <c:strCache>
                <c:ptCount val="9"/>
                <c:pt idx="0">
                  <c:v>Santa Cruz</c:v>
                </c:pt>
                <c:pt idx="1">
                  <c:v>La Paz</c:v>
                </c:pt>
                <c:pt idx="2">
                  <c:v>Cochabamba</c:v>
                </c:pt>
                <c:pt idx="3">
                  <c:v>Beni</c:v>
                </c:pt>
                <c:pt idx="4">
                  <c:v>Oruro</c:v>
                </c:pt>
                <c:pt idx="5">
                  <c:v>Pando</c:v>
                </c:pt>
                <c:pt idx="6">
                  <c:v>Tarija</c:v>
                </c:pt>
                <c:pt idx="7">
                  <c:v>Chuquisaca</c:v>
                </c:pt>
                <c:pt idx="8">
                  <c:v>Potosi</c:v>
                </c:pt>
              </c:strCache>
            </c:strRef>
          </c:cat>
          <c:val>
            <c:numRef>
              <c:f>Hoja1!$E$2:$E$10</c:f>
              <c:numCache>
                <c:formatCode>General</c:formatCode>
                <c:ptCount val="9"/>
                <c:pt idx="0">
                  <c:v>37</c:v>
                </c:pt>
                <c:pt idx="1">
                  <c:v>13</c:v>
                </c:pt>
                <c:pt idx="2">
                  <c:v>12</c:v>
                </c:pt>
                <c:pt idx="3">
                  <c:v>2</c:v>
                </c:pt>
                <c:pt idx="4">
                  <c:v>2</c:v>
                </c:pt>
                <c:pt idx="5">
                  <c:v>2</c:v>
                </c:pt>
                <c:pt idx="6">
                  <c:v>2</c:v>
                </c:pt>
                <c:pt idx="7">
                  <c:v>0</c:v>
                </c:pt>
                <c:pt idx="8">
                  <c:v>0</c:v>
                </c:pt>
              </c:numCache>
            </c:numRef>
          </c:val>
        </c:ser>
        <c:dLbls>
          <c:showLegendKey val="0"/>
          <c:showVal val="0"/>
          <c:showCatName val="0"/>
          <c:showSerName val="0"/>
          <c:showPercent val="0"/>
          <c:showBubbleSize val="0"/>
        </c:dLbls>
        <c:gapWidth val="219"/>
        <c:overlap val="-27"/>
        <c:axId val="52627688"/>
        <c:axId val="52628080"/>
      </c:barChart>
      <c:catAx>
        <c:axId val="526276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52628080"/>
        <c:crosses val="autoZero"/>
        <c:auto val="1"/>
        <c:lblAlgn val="ctr"/>
        <c:lblOffset val="100"/>
        <c:noMultiLvlLbl val="0"/>
      </c:catAx>
      <c:valAx>
        <c:axId val="526280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526276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E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584229562768073"/>
          <c:y val="2.874852458106639E-2"/>
          <c:w val="0.57476021108462017"/>
          <c:h val="0.84338613389275063"/>
        </c:manualLayout>
      </c:layout>
      <c:doughnutChart>
        <c:varyColors val="1"/>
        <c:ser>
          <c:idx val="0"/>
          <c:order val="0"/>
          <c:spPr>
            <a:effectLst>
              <a:outerShdw blurRad="50800" dist="38100" dir="16200000" rotWithShape="0">
                <a:prstClr val="black">
                  <a:alpha val="40000"/>
                </a:prstClr>
              </a:outerShdw>
            </a:effectLst>
          </c:spPr>
          <c:explosion val="2"/>
          <c:dPt>
            <c:idx val="0"/>
            <c:bubble3D val="0"/>
            <c:spPr>
              <a:solidFill>
                <a:schemeClr val="bg2">
                  <a:lumMod val="90000"/>
                </a:schemeClr>
              </a:solidFill>
              <a:ln>
                <a:noFill/>
              </a:ln>
              <a:effectLst>
                <a:outerShdw blurRad="50800" dist="38100" dir="16200000" rotWithShape="0">
                  <a:prstClr val="black">
                    <a:alpha val="40000"/>
                  </a:prstClr>
                </a:outerShdw>
              </a:effectLst>
            </c:spPr>
          </c:dPt>
          <c:dPt>
            <c:idx val="1"/>
            <c:bubble3D val="0"/>
            <c:spPr>
              <a:solidFill>
                <a:schemeClr val="bg2">
                  <a:lumMod val="90000"/>
                </a:schemeClr>
              </a:solidFill>
              <a:ln>
                <a:noFill/>
              </a:ln>
              <a:effectLst>
                <a:outerShdw blurRad="50800" dist="38100" dir="16200000" rotWithShape="0">
                  <a:prstClr val="black">
                    <a:alpha val="40000"/>
                  </a:prstClr>
                </a:outerShdw>
              </a:effectLst>
            </c:spPr>
          </c:dPt>
          <c:dPt>
            <c:idx val="2"/>
            <c:bubble3D val="0"/>
            <c:spPr>
              <a:solidFill>
                <a:schemeClr val="bg2">
                  <a:lumMod val="90000"/>
                </a:schemeClr>
              </a:solidFill>
              <a:ln>
                <a:noFill/>
              </a:ln>
              <a:effectLst>
                <a:outerShdw blurRad="50800" dist="38100" dir="16200000" rotWithShape="0">
                  <a:prstClr val="black">
                    <a:alpha val="40000"/>
                  </a:prstClr>
                </a:outerShdw>
              </a:effectLst>
            </c:spPr>
          </c:dPt>
          <c:dPt>
            <c:idx val="3"/>
            <c:bubble3D val="0"/>
            <c:spPr>
              <a:solidFill>
                <a:schemeClr val="accent4"/>
              </a:solidFill>
              <a:ln>
                <a:noFill/>
              </a:ln>
              <a:effectLst>
                <a:outerShdw blurRad="50800" dist="38100" dir="16200000" rotWithShape="0">
                  <a:prstClr val="black">
                    <a:alpha val="40000"/>
                  </a:prstClr>
                </a:outerShdw>
              </a:effectLst>
            </c:spPr>
          </c:dPt>
          <c:dPt>
            <c:idx val="4"/>
            <c:bubble3D val="0"/>
            <c:spPr>
              <a:solidFill>
                <a:schemeClr val="bg2">
                  <a:lumMod val="90000"/>
                </a:schemeClr>
              </a:solidFill>
              <a:ln>
                <a:noFill/>
              </a:ln>
              <a:effectLst>
                <a:outerShdw blurRad="50800" dist="38100" dir="16200000" rotWithShape="0">
                  <a:prstClr val="black">
                    <a:alpha val="40000"/>
                  </a:prstClr>
                </a:outerShdw>
              </a:effectLst>
            </c:spPr>
          </c:dPt>
          <c:dPt>
            <c:idx val="5"/>
            <c:bubble3D val="0"/>
            <c:spPr>
              <a:solidFill>
                <a:schemeClr val="bg2">
                  <a:lumMod val="90000"/>
                </a:schemeClr>
              </a:solidFill>
              <a:ln>
                <a:noFill/>
              </a:ln>
              <a:effectLst>
                <a:outerShdw blurRad="50800" dist="38100" dir="16200000" rotWithShape="0">
                  <a:prstClr val="black">
                    <a:alpha val="40000"/>
                  </a:prstClr>
                </a:outerShdw>
              </a:effectLst>
            </c:spPr>
          </c:dPt>
          <c:dPt>
            <c:idx val="6"/>
            <c:bubble3D val="0"/>
            <c:spPr>
              <a:solidFill>
                <a:schemeClr val="bg2">
                  <a:lumMod val="90000"/>
                </a:schemeClr>
              </a:solidFill>
              <a:ln>
                <a:noFill/>
              </a:ln>
              <a:effectLst>
                <a:outerShdw blurRad="50800" dist="38100" dir="16200000" rotWithShape="0">
                  <a:prstClr val="black">
                    <a:alpha val="40000"/>
                  </a:prstClr>
                </a:outerShdw>
              </a:effectLst>
            </c:spPr>
          </c:dPt>
          <c:cat>
            <c:strRef>
              <c:f>Hoja1!$G$9:$G$15</c:f>
              <c:strCache>
                <c:ptCount val="7"/>
                <c:pt idx="0">
                  <c:v>INSPECCION Y CUARENTENA ANIMAL</c:v>
                </c:pt>
                <c:pt idx="1">
                  <c:v>EPIDEMIOLOGÍA VETERINARIA</c:v>
                </c:pt>
                <c:pt idx="2">
                  <c:v>REGISTRO DE INSUMOS PECUARIOS</c:v>
                </c:pt>
                <c:pt idx="3">
                  <c:v>RASTREABILIDAD BOVINA Y BUBALINA</c:v>
                </c:pt>
                <c:pt idx="4">
                  <c:v>PROGRAMAS DE SANIDAD ANIMAL</c:v>
                </c:pt>
                <c:pt idx="5">
                  <c:v>LABORATORIOS EN SANIDAD ANIMAL</c:v>
                </c:pt>
                <c:pt idx="6">
                  <c:v>SANIDAD ANIMAL DE ACUICULTURA</c:v>
                </c:pt>
              </c:strCache>
            </c:strRef>
          </c:cat>
          <c:val>
            <c:numRef>
              <c:f>Hoja1!$H$9:$H$15</c:f>
              <c:numCache>
                <c:formatCode>General</c:formatCode>
                <c:ptCount val="7"/>
                <c:pt idx="0">
                  <c:v>12</c:v>
                </c:pt>
                <c:pt idx="1">
                  <c:v>12</c:v>
                </c:pt>
                <c:pt idx="2">
                  <c:v>12</c:v>
                </c:pt>
                <c:pt idx="3">
                  <c:v>12</c:v>
                </c:pt>
                <c:pt idx="4">
                  <c:v>12</c:v>
                </c:pt>
                <c:pt idx="5">
                  <c:v>12</c:v>
                </c:pt>
                <c:pt idx="6">
                  <c:v>12</c:v>
                </c:pt>
              </c:numCache>
            </c:numRef>
          </c:val>
        </c:ser>
        <c:dLbls>
          <c:showLegendKey val="0"/>
          <c:showVal val="0"/>
          <c:showCatName val="0"/>
          <c:showSerName val="0"/>
          <c:showPercent val="0"/>
          <c:showBubbleSize val="0"/>
          <c:showLeaderLines val="1"/>
        </c:dLbls>
        <c:firstSliceAng val="44"/>
        <c:holeSize val="32"/>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es-E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584229562768073"/>
          <c:y val="2.874852458106639E-2"/>
          <c:w val="0.57476021108462017"/>
          <c:h val="0.84338613389275063"/>
        </c:manualLayout>
      </c:layout>
      <c:doughnutChart>
        <c:varyColors val="1"/>
        <c:ser>
          <c:idx val="0"/>
          <c:order val="0"/>
          <c:spPr>
            <a:effectLst>
              <a:outerShdw blurRad="50800" dist="38100" dir="16200000" rotWithShape="0">
                <a:prstClr val="black">
                  <a:alpha val="40000"/>
                </a:prstClr>
              </a:outerShdw>
            </a:effectLst>
          </c:spPr>
          <c:explosion val="2"/>
          <c:dPt>
            <c:idx val="0"/>
            <c:bubble3D val="0"/>
            <c:spPr>
              <a:solidFill>
                <a:schemeClr val="bg2">
                  <a:lumMod val="90000"/>
                </a:schemeClr>
              </a:solidFill>
              <a:ln>
                <a:noFill/>
              </a:ln>
              <a:effectLst>
                <a:outerShdw blurRad="50800" dist="38100" dir="16200000" rotWithShape="0">
                  <a:prstClr val="black">
                    <a:alpha val="40000"/>
                  </a:prstClr>
                </a:outerShdw>
              </a:effectLst>
            </c:spPr>
          </c:dPt>
          <c:dPt>
            <c:idx val="1"/>
            <c:bubble3D val="0"/>
            <c:spPr>
              <a:solidFill>
                <a:schemeClr val="bg2">
                  <a:lumMod val="90000"/>
                </a:schemeClr>
              </a:solidFill>
              <a:ln>
                <a:noFill/>
              </a:ln>
              <a:effectLst>
                <a:outerShdw blurRad="50800" dist="38100" dir="16200000" rotWithShape="0">
                  <a:prstClr val="black">
                    <a:alpha val="40000"/>
                  </a:prstClr>
                </a:outerShdw>
              </a:effectLst>
            </c:spPr>
          </c:dPt>
          <c:dPt>
            <c:idx val="2"/>
            <c:bubble3D val="0"/>
            <c:spPr>
              <a:solidFill>
                <a:schemeClr val="bg2">
                  <a:lumMod val="90000"/>
                </a:schemeClr>
              </a:solidFill>
              <a:ln>
                <a:noFill/>
              </a:ln>
              <a:effectLst>
                <a:outerShdw blurRad="50800" dist="38100" dir="16200000" rotWithShape="0">
                  <a:prstClr val="black">
                    <a:alpha val="40000"/>
                  </a:prstClr>
                </a:outerShdw>
              </a:effectLst>
            </c:spPr>
          </c:dPt>
          <c:dPt>
            <c:idx val="3"/>
            <c:bubble3D val="0"/>
            <c:spPr>
              <a:solidFill>
                <a:schemeClr val="bg2">
                  <a:lumMod val="90000"/>
                </a:schemeClr>
              </a:solidFill>
              <a:ln>
                <a:noFill/>
              </a:ln>
              <a:effectLst>
                <a:outerShdw blurRad="50800" dist="38100" dir="16200000" rotWithShape="0">
                  <a:prstClr val="black">
                    <a:alpha val="40000"/>
                  </a:prstClr>
                </a:outerShdw>
              </a:effectLst>
            </c:spPr>
          </c:dPt>
          <c:dPt>
            <c:idx val="4"/>
            <c:bubble3D val="0"/>
            <c:spPr>
              <a:solidFill>
                <a:schemeClr val="accent5"/>
              </a:solidFill>
              <a:ln>
                <a:noFill/>
              </a:ln>
              <a:effectLst>
                <a:outerShdw blurRad="50800" dist="38100" dir="16200000" rotWithShape="0">
                  <a:prstClr val="black">
                    <a:alpha val="40000"/>
                  </a:prstClr>
                </a:outerShdw>
              </a:effectLst>
            </c:spPr>
          </c:dPt>
          <c:dPt>
            <c:idx val="5"/>
            <c:bubble3D val="0"/>
            <c:spPr>
              <a:solidFill>
                <a:schemeClr val="bg2">
                  <a:lumMod val="90000"/>
                </a:schemeClr>
              </a:solidFill>
              <a:ln>
                <a:noFill/>
              </a:ln>
              <a:effectLst>
                <a:outerShdw blurRad="50800" dist="38100" dir="16200000" rotWithShape="0">
                  <a:prstClr val="black">
                    <a:alpha val="40000"/>
                  </a:prstClr>
                </a:outerShdw>
              </a:effectLst>
            </c:spPr>
          </c:dPt>
          <c:dPt>
            <c:idx val="6"/>
            <c:bubble3D val="0"/>
            <c:spPr>
              <a:solidFill>
                <a:schemeClr val="bg2">
                  <a:lumMod val="90000"/>
                </a:schemeClr>
              </a:solidFill>
              <a:ln>
                <a:noFill/>
              </a:ln>
              <a:effectLst>
                <a:outerShdw blurRad="50800" dist="38100" dir="16200000" rotWithShape="0">
                  <a:prstClr val="black">
                    <a:alpha val="40000"/>
                  </a:prstClr>
                </a:outerShdw>
              </a:effectLst>
            </c:spPr>
          </c:dPt>
          <c:cat>
            <c:strRef>
              <c:f>Hoja1!$G$9:$G$15</c:f>
              <c:strCache>
                <c:ptCount val="7"/>
                <c:pt idx="0">
                  <c:v>INSPECCION Y CUARENTENA ANIMAL</c:v>
                </c:pt>
                <c:pt idx="1">
                  <c:v>EPIDEMIOLOGÍA VETERINARIA</c:v>
                </c:pt>
                <c:pt idx="2">
                  <c:v>REGISTRO DE INSUMOS PECUARIOS</c:v>
                </c:pt>
                <c:pt idx="3">
                  <c:v>RASTREABILIDAD BOVINA Y BUBALINA</c:v>
                </c:pt>
                <c:pt idx="4">
                  <c:v>PROGRAMAS DE SANIDAD ANIMAL</c:v>
                </c:pt>
                <c:pt idx="5">
                  <c:v>LABORATORIOS EN SANIDAD ANIMAL</c:v>
                </c:pt>
                <c:pt idx="6">
                  <c:v>SANIDAD ANIMAL DE ACUICULTURA</c:v>
                </c:pt>
              </c:strCache>
            </c:strRef>
          </c:cat>
          <c:val>
            <c:numRef>
              <c:f>Hoja1!$H$9:$H$15</c:f>
              <c:numCache>
                <c:formatCode>General</c:formatCode>
                <c:ptCount val="7"/>
                <c:pt idx="0">
                  <c:v>12</c:v>
                </c:pt>
                <c:pt idx="1">
                  <c:v>12</c:v>
                </c:pt>
                <c:pt idx="2">
                  <c:v>12</c:v>
                </c:pt>
                <c:pt idx="3">
                  <c:v>12</c:v>
                </c:pt>
                <c:pt idx="4">
                  <c:v>12</c:v>
                </c:pt>
                <c:pt idx="5">
                  <c:v>12</c:v>
                </c:pt>
                <c:pt idx="6">
                  <c:v>12</c:v>
                </c:pt>
              </c:numCache>
            </c:numRef>
          </c:val>
        </c:ser>
        <c:dLbls>
          <c:showLegendKey val="0"/>
          <c:showVal val="0"/>
          <c:showCatName val="0"/>
          <c:showSerName val="0"/>
          <c:showPercent val="0"/>
          <c:showBubbleSize val="0"/>
          <c:showLeaderLines val="1"/>
        </c:dLbls>
        <c:firstSliceAng val="44"/>
        <c:holeSize val="32"/>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es-E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584229562768073"/>
          <c:y val="2.874852458106639E-2"/>
          <c:w val="0.57476021108462017"/>
          <c:h val="0.84338613389275063"/>
        </c:manualLayout>
      </c:layout>
      <c:doughnutChart>
        <c:varyColors val="1"/>
        <c:ser>
          <c:idx val="0"/>
          <c:order val="0"/>
          <c:spPr>
            <a:effectLst>
              <a:outerShdw blurRad="50800" dist="38100" dir="16200000" rotWithShape="0">
                <a:prstClr val="black">
                  <a:alpha val="40000"/>
                </a:prstClr>
              </a:outerShdw>
            </a:effectLst>
          </c:spPr>
          <c:explosion val="2"/>
          <c:dPt>
            <c:idx val="0"/>
            <c:bubble3D val="0"/>
            <c:spPr>
              <a:solidFill>
                <a:schemeClr val="bg2">
                  <a:lumMod val="90000"/>
                </a:schemeClr>
              </a:solidFill>
              <a:ln>
                <a:noFill/>
              </a:ln>
              <a:effectLst>
                <a:outerShdw blurRad="50800" dist="38100" dir="16200000" rotWithShape="0">
                  <a:prstClr val="black">
                    <a:alpha val="40000"/>
                  </a:prstClr>
                </a:outerShdw>
              </a:effectLst>
            </c:spPr>
          </c:dPt>
          <c:dPt>
            <c:idx val="1"/>
            <c:bubble3D val="0"/>
            <c:spPr>
              <a:solidFill>
                <a:schemeClr val="bg2">
                  <a:lumMod val="90000"/>
                </a:schemeClr>
              </a:solidFill>
              <a:ln>
                <a:noFill/>
              </a:ln>
              <a:effectLst>
                <a:outerShdw blurRad="50800" dist="38100" dir="16200000" rotWithShape="0">
                  <a:prstClr val="black">
                    <a:alpha val="40000"/>
                  </a:prstClr>
                </a:outerShdw>
              </a:effectLst>
            </c:spPr>
          </c:dPt>
          <c:dPt>
            <c:idx val="2"/>
            <c:bubble3D val="0"/>
            <c:spPr>
              <a:solidFill>
                <a:schemeClr val="bg2">
                  <a:lumMod val="90000"/>
                </a:schemeClr>
              </a:solidFill>
              <a:ln>
                <a:noFill/>
              </a:ln>
              <a:effectLst>
                <a:outerShdw blurRad="50800" dist="38100" dir="16200000" rotWithShape="0">
                  <a:prstClr val="black">
                    <a:alpha val="40000"/>
                  </a:prstClr>
                </a:outerShdw>
              </a:effectLst>
            </c:spPr>
          </c:dPt>
          <c:dPt>
            <c:idx val="3"/>
            <c:bubble3D val="0"/>
            <c:spPr>
              <a:solidFill>
                <a:schemeClr val="bg2">
                  <a:lumMod val="90000"/>
                </a:schemeClr>
              </a:solidFill>
              <a:ln>
                <a:noFill/>
              </a:ln>
              <a:effectLst>
                <a:outerShdw blurRad="50800" dist="38100" dir="16200000" rotWithShape="0">
                  <a:prstClr val="black">
                    <a:alpha val="40000"/>
                  </a:prstClr>
                </a:outerShdw>
              </a:effectLst>
            </c:spPr>
          </c:dPt>
          <c:dPt>
            <c:idx val="4"/>
            <c:bubble3D val="0"/>
            <c:spPr>
              <a:solidFill>
                <a:schemeClr val="accent5"/>
              </a:solidFill>
              <a:ln>
                <a:noFill/>
              </a:ln>
              <a:effectLst>
                <a:outerShdw blurRad="50800" dist="38100" dir="16200000" rotWithShape="0">
                  <a:prstClr val="black">
                    <a:alpha val="40000"/>
                  </a:prstClr>
                </a:outerShdw>
              </a:effectLst>
            </c:spPr>
          </c:dPt>
          <c:dPt>
            <c:idx val="5"/>
            <c:bubble3D val="0"/>
            <c:spPr>
              <a:solidFill>
                <a:schemeClr val="bg2">
                  <a:lumMod val="90000"/>
                </a:schemeClr>
              </a:solidFill>
              <a:ln>
                <a:noFill/>
              </a:ln>
              <a:effectLst>
                <a:outerShdw blurRad="50800" dist="38100" dir="16200000" rotWithShape="0">
                  <a:prstClr val="black">
                    <a:alpha val="40000"/>
                  </a:prstClr>
                </a:outerShdw>
              </a:effectLst>
            </c:spPr>
          </c:dPt>
          <c:dPt>
            <c:idx val="6"/>
            <c:bubble3D val="0"/>
            <c:spPr>
              <a:solidFill>
                <a:schemeClr val="bg2">
                  <a:lumMod val="90000"/>
                </a:schemeClr>
              </a:solidFill>
              <a:ln>
                <a:noFill/>
              </a:ln>
              <a:effectLst>
                <a:outerShdw blurRad="50800" dist="38100" dir="16200000" rotWithShape="0">
                  <a:prstClr val="black">
                    <a:alpha val="40000"/>
                  </a:prstClr>
                </a:outerShdw>
              </a:effectLst>
            </c:spPr>
          </c:dPt>
          <c:cat>
            <c:strRef>
              <c:f>Hoja1!$G$9:$G$15</c:f>
              <c:strCache>
                <c:ptCount val="7"/>
                <c:pt idx="0">
                  <c:v>INSPECCION Y CUARENTENA ANIMAL</c:v>
                </c:pt>
                <c:pt idx="1">
                  <c:v>EPIDEMIOLOGÍA VETERINARIA</c:v>
                </c:pt>
                <c:pt idx="2">
                  <c:v>REGISTRO DE INSUMOS PECUARIOS</c:v>
                </c:pt>
                <c:pt idx="3">
                  <c:v>RASTREABILIDAD BOVINA Y BUBALINA</c:v>
                </c:pt>
                <c:pt idx="4">
                  <c:v>PROGRAMAS DE SANIDAD ANIMAL</c:v>
                </c:pt>
                <c:pt idx="5">
                  <c:v>LABORATORIOS EN SANIDAD ANIMAL</c:v>
                </c:pt>
                <c:pt idx="6">
                  <c:v>SANIDAD ANIMAL DE ACUICULTURA</c:v>
                </c:pt>
              </c:strCache>
            </c:strRef>
          </c:cat>
          <c:val>
            <c:numRef>
              <c:f>Hoja1!$H$9:$H$15</c:f>
              <c:numCache>
                <c:formatCode>General</c:formatCode>
                <c:ptCount val="7"/>
                <c:pt idx="0">
                  <c:v>12</c:v>
                </c:pt>
                <c:pt idx="1">
                  <c:v>12</c:v>
                </c:pt>
                <c:pt idx="2">
                  <c:v>12</c:v>
                </c:pt>
                <c:pt idx="3">
                  <c:v>12</c:v>
                </c:pt>
                <c:pt idx="4">
                  <c:v>12</c:v>
                </c:pt>
                <c:pt idx="5">
                  <c:v>12</c:v>
                </c:pt>
                <c:pt idx="6">
                  <c:v>12</c:v>
                </c:pt>
              </c:numCache>
            </c:numRef>
          </c:val>
        </c:ser>
        <c:dLbls>
          <c:showLegendKey val="0"/>
          <c:showVal val="0"/>
          <c:showCatName val="0"/>
          <c:showSerName val="0"/>
          <c:showPercent val="0"/>
          <c:showBubbleSize val="0"/>
          <c:showLeaderLines val="1"/>
        </c:dLbls>
        <c:firstSliceAng val="44"/>
        <c:holeSize val="32"/>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es-E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584229562768073"/>
          <c:y val="2.874852458106639E-2"/>
          <c:w val="0.57476021108462017"/>
          <c:h val="0.84338613389275063"/>
        </c:manualLayout>
      </c:layout>
      <c:doughnutChart>
        <c:varyColors val="1"/>
        <c:ser>
          <c:idx val="0"/>
          <c:order val="0"/>
          <c:spPr>
            <a:effectLst>
              <a:outerShdw blurRad="50800" dist="38100" dir="16200000" rotWithShape="0">
                <a:prstClr val="black">
                  <a:alpha val="40000"/>
                </a:prstClr>
              </a:outerShdw>
            </a:effectLst>
          </c:spPr>
          <c:explosion val="2"/>
          <c:dPt>
            <c:idx val="0"/>
            <c:bubble3D val="0"/>
            <c:spPr>
              <a:solidFill>
                <a:schemeClr val="bg2">
                  <a:lumMod val="90000"/>
                </a:schemeClr>
              </a:solidFill>
              <a:ln>
                <a:noFill/>
              </a:ln>
              <a:effectLst>
                <a:outerShdw blurRad="50800" dist="38100" dir="16200000" rotWithShape="0">
                  <a:prstClr val="black">
                    <a:alpha val="40000"/>
                  </a:prstClr>
                </a:outerShdw>
              </a:effectLst>
            </c:spPr>
          </c:dPt>
          <c:dPt>
            <c:idx val="1"/>
            <c:bubble3D val="0"/>
            <c:spPr>
              <a:solidFill>
                <a:schemeClr val="bg2">
                  <a:lumMod val="90000"/>
                </a:schemeClr>
              </a:solidFill>
              <a:ln>
                <a:noFill/>
              </a:ln>
              <a:effectLst>
                <a:outerShdw blurRad="50800" dist="38100" dir="16200000" rotWithShape="0">
                  <a:prstClr val="black">
                    <a:alpha val="40000"/>
                  </a:prstClr>
                </a:outerShdw>
              </a:effectLst>
            </c:spPr>
          </c:dPt>
          <c:dPt>
            <c:idx val="2"/>
            <c:bubble3D val="0"/>
            <c:spPr>
              <a:solidFill>
                <a:schemeClr val="bg2">
                  <a:lumMod val="90000"/>
                </a:schemeClr>
              </a:solidFill>
              <a:ln>
                <a:noFill/>
              </a:ln>
              <a:effectLst>
                <a:outerShdw blurRad="50800" dist="38100" dir="16200000" rotWithShape="0">
                  <a:prstClr val="black">
                    <a:alpha val="40000"/>
                  </a:prstClr>
                </a:outerShdw>
              </a:effectLst>
            </c:spPr>
          </c:dPt>
          <c:dPt>
            <c:idx val="3"/>
            <c:bubble3D val="0"/>
            <c:spPr>
              <a:solidFill>
                <a:schemeClr val="bg2">
                  <a:lumMod val="90000"/>
                </a:schemeClr>
              </a:solidFill>
              <a:ln>
                <a:noFill/>
              </a:ln>
              <a:effectLst>
                <a:outerShdw blurRad="50800" dist="38100" dir="16200000" rotWithShape="0">
                  <a:prstClr val="black">
                    <a:alpha val="40000"/>
                  </a:prstClr>
                </a:outerShdw>
              </a:effectLst>
            </c:spPr>
          </c:dPt>
          <c:dPt>
            <c:idx val="4"/>
            <c:bubble3D val="0"/>
            <c:spPr>
              <a:solidFill>
                <a:schemeClr val="accent5"/>
              </a:solidFill>
              <a:ln>
                <a:noFill/>
              </a:ln>
              <a:effectLst>
                <a:outerShdw blurRad="50800" dist="38100" dir="16200000" rotWithShape="0">
                  <a:prstClr val="black">
                    <a:alpha val="40000"/>
                  </a:prstClr>
                </a:outerShdw>
              </a:effectLst>
            </c:spPr>
          </c:dPt>
          <c:dPt>
            <c:idx val="5"/>
            <c:bubble3D val="0"/>
            <c:spPr>
              <a:solidFill>
                <a:schemeClr val="bg2">
                  <a:lumMod val="90000"/>
                </a:schemeClr>
              </a:solidFill>
              <a:ln>
                <a:noFill/>
              </a:ln>
              <a:effectLst>
                <a:outerShdw blurRad="50800" dist="38100" dir="16200000" rotWithShape="0">
                  <a:prstClr val="black">
                    <a:alpha val="40000"/>
                  </a:prstClr>
                </a:outerShdw>
              </a:effectLst>
            </c:spPr>
          </c:dPt>
          <c:dPt>
            <c:idx val="6"/>
            <c:bubble3D val="0"/>
            <c:spPr>
              <a:solidFill>
                <a:schemeClr val="bg2">
                  <a:lumMod val="90000"/>
                </a:schemeClr>
              </a:solidFill>
              <a:ln>
                <a:noFill/>
              </a:ln>
              <a:effectLst>
                <a:outerShdw blurRad="50800" dist="38100" dir="16200000" rotWithShape="0">
                  <a:prstClr val="black">
                    <a:alpha val="40000"/>
                  </a:prstClr>
                </a:outerShdw>
              </a:effectLst>
            </c:spPr>
          </c:dPt>
          <c:cat>
            <c:strRef>
              <c:f>Hoja1!$G$9:$G$15</c:f>
              <c:strCache>
                <c:ptCount val="7"/>
                <c:pt idx="0">
                  <c:v>INSPECCION Y CUARENTENA ANIMAL</c:v>
                </c:pt>
                <c:pt idx="1">
                  <c:v>EPIDEMIOLOGÍA VETERINARIA</c:v>
                </c:pt>
                <c:pt idx="2">
                  <c:v>REGISTRO DE INSUMOS PECUARIOS</c:v>
                </c:pt>
                <c:pt idx="3">
                  <c:v>RASTREABILIDAD BOVINA Y BUBALINA</c:v>
                </c:pt>
                <c:pt idx="4">
                  <c:v>PROGRAMAS DE SANIDAD ANIMAL</c:v>
                </c:pt>
                <c:pt idx="5">
                  <c:v>LABORATORIOS EN SANIDAD ANIMAL</c:v>
                </c:pt>
                <c:pt idx="6">
                  <c:v>SANIDAD ANIMAL DE ACUICULTURA</c:v>
                </c:pt>
              </c:strCache>
            </c:strRef>
          </c:cat>
          <c:val>
            <c:numRef>
              <c:f>Hoja1!$H$9:$H$15</c:f>
              <c:numCache>
                <c:formatCode>General</c:formatCode>
                <c:ptCount val="7"/>
                <c:pt idx="0">
                  <c:v>12</c:v>
                </c:pt>
                <c:pt idx="1">
                  <c:v>12</c:v>
                </c:pt>
                <c:pt idx="2">
                  <c:v>12</c:v>
                </c:pt>
                <c:pt idx="3">
                  <c:v>12</c:v>
                </c:pt>
                <c:pt idx="4">
                  <c:v>12</c:v>
                </c:pt>
                <c:pt idx="5">
                  <c:v>12</c:v>
                </c:pt>
                <c:pt idx="6">
                  <c:v>12</c:v>
                </c:pt>
              </c:numCache>
            </c:numRef>
          </c:val>
        </c:ser>
        <c:dLbls>
          <c:showLegendKey val="0"/>
          <c:showVal val="0"/>
          <c:showCatName val="0"/>
          <c:showSerName val="0"/>
          <c:showPercent val="0"/>
          <c:showBubbleSize val="0"/>
          <c:showLeaderLines val="1"/>
        </c:dLbls>
        <c:firstSliceAng val="44"/>
        <c:holeSize val="32"/>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es-E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584229562768073"/>
          <c:y val="2.874852458106639E-2"/>
          <c:w val="0.57476021108462017"/>
          <c:h val="0.84338613389275063"/>
        </c:manualLayout>
      </c:layout>
      <c:doughnutChart>
        <c:varyColors val="1"/>
        <c:ser>
          <c:idx val="0"/>
          <c:order val="0"/>
          <c:spPr>
            <a:effectLst>
              <a:outerShdw blurRad="50800" dist="38100" dir="16200000" rotWithShape="0">
                <a:prstClr val="black">
                  <a:alpha val="40000"/>
                </a:prstClr>
              </a:outerShdw>
            </a:effectLst>
          </c:spPr>
          <c:explosion val="2"/>
          <c:dPt>
            <c:idx val="0"/>
            <c:bubble3D val="0"/>
            <c:spPr>
              <a:solidFill>
                <a:schemeClr val="bg2">
                  <a:lumMod val="90000"/>
                </a:schemeClr>
              </a:solidFill>
              <a:ln>
                <a:noFill/>
              </a:ln>
              <a:effectLst>
                <a:outerShdw blurRad="50800" dist="38100" dir="16200000" rotWithShape="0">
                  <a:prstClr val="black">
                    <a:alpha val="40000"/>
                  </a:prstClr>
                </a:outerShdw>
              </a:effectLst>
            </c:spPr>
          </c:dPt>
          <c:dPt>
            <c:idx val="1"/>
            <c:bubble3D val="0"/>
            <c:spPr>
              <a:solidFill>
                <a:schemeClr val="bg2">
                  <a:lumMod val="90000"/>
                </a:schemeClr>
              </a:solidFill>
              <a:ln>
                <a:noFill/>
              </a:ln>
              <a:effectLst>
                <a:outerShdw blurRad="50800" dist="38100" dir="16200000" rotWithShape="0">
                  <a:prstClr val="black">
                    <a:alpha val="40000"/>
                  </a:prstClr>
                </a:outerShdw>
              </a:effectLst>
            </c:spPr>
          </c:dPt>
          <c:dPt>
            <c:idx val="2"/>
            <c:bubble3D val="0"/>
            <c:spPr>
              <a:solidFill>
                <a:schemeClr val="bg2">
                  <a:lumMod val="90000"/>
                </a:schemeClr>
              </a:solidFill>
              <a:ln>
                <a:noFill/>
              </a:ln>
              <a:effectLst>
                <a:outerShdw blurRad="50800" dist="38100" dir="16200000" rotWithShape="0">
                  <a:prstClr val="black">
                    <a:alpha val="40000"/>
                  </a:prstClr>
                </a:outerShdw>
              </a:effectLst>
            </c:spPr>
          </c:dPt>
          <c:dPt>
            <c:idx val="3"/>
            <c:bubble3D val="0"/>
            <c:spPr>
              <a:solidFill>
                <a:schemeClr val="bg2">
                  <a:lumMod val="90000"/>
                </a:schemeClr>
              </a:solidFill>
              <a:ln>
                <a:noFill/>
              </a:ln>
              <a:effectLst>
                <a:outerShdw blurRad="50800" dist="38100" dir="16200000" rotWithShape="0">
                  <a:prstClr val="black">
                    <a:alpha val="40000"/>
                  </a:prstClr>
                </a:outerShdw>
              </a:effectLst>
            </c:spPr>
          </c:dPt>
          <c:dPt>
            <c:idx val="4"/>
            <c:bubble3D val="0"/>
            <c:spPr>
              <a:solidFill>
                <a:schemeClr val="bg2">
                  <a:lumMod val="90000"/>
                </a:schemeClr>
              </a:solidFill>
              <a:ln>
                <a:noFill/>
              </a:ln>
              <a:effectLst>
                <a:outerShdw blurRad="50800" dist="38100" dir="16200000" rotWithShape="0">
                  <a:prstClr val="black">
                    <a:alpha val="40000"/>
                  </a:prstClr>
                </a:outerShdw>
              </a:effectLst>
            </c:spPr>
          </c:dPt>
          <c:dPt>
            <c:idx val="5"/>
            <c:bubble3D val="0"/>
            <c:spPr>
              <a:solidFill>
                <a:schemeClr val="bg2">
                  <a:lumMod val="90000"/>
                </a:schemeClr>
              </a:solidFill>
              <a:ln>
                <a:noFill/>
              </a:ln>
              <a:effectLst>
                <a:outerShdw blurRad="50800" dist="38100" dir="16200000" rotWithShape="0">
                  <a:prstClr val="black">
                    <a:alpha val="40000"/>
                  </a:prstClr>
                </a:outerShdw>
              </a:effectLst>
            </c:spPr>
          </c:dPt>
          <c:dPt>
            <c:idx val="6"/>
            <c:bubble3D val="0"/>
            <c:spPr>
              <a:solidFill>
                <a:schemeClr val="accent1">
                  <a:lumMod val="60000"/>
                </a:schemeClr>
              </a:solidFill>
              <a:ln>
                <a:noFill/>
              </a:ln>
              <a:effectLst>
                <a:outerShdw blurRad="50800" dist="38100" dir="16200000" rotWithShape="0">
                  <a:prstClr val="black">
                    <a:alpha val="40000"/>
                  </a:prstClr>
                </a:outerShdw>
              </a:effectLst>
            </c:spPr>
          </c:dPt>
          <c:cat>
            <c:strRef>
              <c:f>Hoja1!$G$9:$G$15</c:f>
              <c:strCache>
                <c:ptCount val="7"/>
                <c:pt idx="0">
                  <c:v>INSPECCION Y CUARENTENA ANIMAL</c:v>
                </c:pt>
                <c:pt idx="1">
                  <c:v>EPIDEMIOLOGÍA VETERINARIA</c:v>
                </c:pt>
                <c:pt idx="2">
                  <c:v>REGISTRO DE INSUMOS PECUARIOS</c:v>
                </c:pt>
                <c:pt idx="3">
                  <c:v>RASTREABILIDAD BOVINA Y BUBALINA</c:v>
                </c:pt>
                <c:pt idx="4">
                  <c:v>PROGRAMAS DE SANIDAD ANIMAL</c:v>
                </c:pt>
                <c:pt idx="5">
                  <c:v>LABORATORIOS EN SANIDAD ANIMAL</c:v>
                </c:pt>
                <c:pt idx="6">
                  <c:v>SANIDAD ANIMAL DE ACUICULTURA</c:v>
                </c:pt>
              </c:strCache>
            </c:strRef>
          </c:cat>
          <c:val>
            <c:numRef>
              <c:f>Hoja1!$H$9:$H$15</c:f>
              <c:numCache>
                <c:formatCode>General</c:formatCode>
                <c:ptCount val="7"/>
                <c:pt idx="0">
                  <c:v>12</c:v>
                </c:pt>
                <c:pt idx="1">
                  <c:v>12</c:v>
                </c:pt>
                <c:pt idx="2">
                  <c:v>12</c:v>
                </c:pt>
                <c:pt idx="3">
                  <c:v>12</c:v>
                </c:pt>
                <c:pt idx="4">
                  <c:v>12</c:v>
                </c:pt>
                <c:pt idx="5">
                  <c:v>12</c:v>
                </c:pt>
                <c:pt idx="6">
                  <c:v>12</c:v>
                </c:pt>
              </c:numCache>
            </c:numRef>
          </c:val>
        </c:ser>
        <c:dLbls>
          <c:showLegendKey val="0"/>
          <c:showVal val="0"/>
          <c:showCatName val="0"/>
          <c:showSerName val="0"/>
          <c:showPercent val="0"/>
          <c:showBubbleSize val="0"/>
          <c:showLeaderLines val="1"/>
        </c:dLbls>
        <c:firstSliceAng val="44"/>
        <c:holeSize val="32"/>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es-E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584229562768073"/>
          <c:y val="2.874852458106639E-2"/>
          <c:w val="0.57476021108462017"/>
          <c:h val="0.84338613389275063"/>
        </c:manualLayout>
      </c:layout>
      <c:doughnutChart>
        <c:varyColors val="1"/>
        <c:ser>
          <c:idx val="0"/>
          <c:order val="0"/>
          <c:spPr>
            <a:effectLst>
              <a:outerShdw blurRad="50800" dist="38100" dir="16200000" rotWithShape="0">
                <a:prstClr val="black">
                  <a:alpha val="40000"/>
                </a:prstClr>
              </a:outerShdw>
            </a:effectLst>
          </c:spPr>
          <c:explosion val="2"/>
          <c:dPt>
            <c:idx val="0"/>
            <c:bubble3D val="0"/>
            <c:spPr>
              <a:solidFill>
                <a:schemeClr val="bg2">
                  <a:lumMod val="90000"/>
                </a:schemeClr>
              </a:solidFill>
              <a:ln>
                <a:noFill/>
              </a:ln>
              <a:effectLst>
                <a:outerShdw blurRad="50800" dist="38100" dir="16200000" rotWithShape="0">
                  <a:prstClr val="black">
                    <a:alpha val="40000"/>
                  </a:prstClr>
                </a:outerShdw>
              </a:effectLst>
            </c:spPr>
          </c:dPt>
          <c:dPt>
            <c:idx val="1"/>
            <c:bubble3D val="0"/>
            <c:spPr>
              <a:solidFill>
                <a:schemeClr val="bg2">
                  <a:lumMod val="90000"/>
                </a:schemeClr>
              </a:solidFill>
              <a:ln>
                <a:noFill/>
              </a:ln>
              <a:effectLst>
                <a:outerShdw blurRad="50800" dist="38100" dir="16200000" rotWithShape="0">
                  <a:prstClr val="black">
                    <a:alpha val="40000"/>
                  </a:prstClr>
                </a:outerShdw>
              </a:effectLst>
            </c:spPr>
          </c:dPt>
          <c:dPt>
            <c:idx val="2"/>
            <c:bubble3D val="0"/>
            <c:spPr>
              <a:solidFill>
                <a:schemeClr val="bg2">
                  <a:lumMod val="90000"/>
                </a:schemeClr>
              </a:solidFill>
              <a:ln>
                <a:noFill/>
              </a:ln>
              <a:effectLst>
                <a:outerShdw blurRad="50800" dist="38100" dir="16200000" rotWithShape="0">
                  <a:prstClr val="black">
                    <a:alpha val="40000"/>
                  </a:prstClr>
                </a:outerShdw>
              </a:effectLst>
            </c:spPr>
          </c:dPt>
          <c:dPt>
            <c:idx val="3"/>
            <c:bubble3D val="0"/>
            <c:spPr>
              <a:solidFill>
                <a:schemeClr val="bg2">
                  <a:lumMod val="90000"/>
                </a:schemeClr>
              </a:solidFill>
              <a:ln>
                <a:noFill/>
              </a:ln>
              <a:effectLst>
                <a:outerShdw blurRad="50800" dist="38100" dir="16200000" rotWithShape="0">
                  <a:prstClr val="black">
                    <a:alpha val="40000"/>
                  </a:prstClr>
                </a:outerShdw>
              </a:effectLst>
            </c:spPr>
          </c:dPt>
          <c:dPt>
            <c:idx val="4"/>
            <c:bubble3D val="0"/>
            <c:spPr>
              <a:solidFill>
                <a:schemeClr val="bg2">
                  <a:lumMod val="90000"/>
                </a:schemeClr>
              </a:solidFill>
              <a:ln>
                <a:noFill/>
              </a:ln>
              <a:effectLst>
                <a:outerShdw blurRad="50800" dist="38100" dir="16200000" rotWithShape="0">
                  <a:prstClr val="black">
                    <a:alpha val="40000"/>
                  </a:prstClr>
                </a:outerShdw>
              </a:effectLst>
            </c:spPr>
          </c:dPt>
          <c:dPt>
            <c:idx val="5"/>
            <c:bubble3D val="0"/>
            <c:spPr>
              <a:solidFill>
                <a:schemeClr val="accent6"/>
              </a:solidFill>
              <a:ln>
                <a:noFill/>
              </a:ln>
              <a:effectLst>
                <a:outerShdw blurRad="50800" dist="38100" dir="16200000" rotWithShape="0">
                  <a:prstClr val="black">
                    <a:alpha val="40000"/>
                  </a:prstClr>
                </a:outerShdw>
              </a:effectLst>
            </c:spPr>
          </c:dPt>
          <c:dPt>
            <c:idx val="6"/>
            <c:bubble3D val="0"/>
            <c:spPr>
              <a:solidFill>
                <a:schemeClr val="bg2">
                  <a:lumMod val="90000"/>
                </a:schemeClr>
              </a:solidFill>
              <a:ln>
                <a:noFill/>
              </a:ln>
              <a:effectLst>
                <a:outerShdw blurRad="50800" dist="38100" dir="16200000" rotWithShape="0">
                  <a:prstClr val="black">
                    <a:alpha val="40000"/>
                  </a:prstClr>
                </a:outerShdw>
              </a:effectLst>
            </c:spPr>
          </c:dPt>
          <c:cat>
            <c:strRef>
              <c:f>Hoja1!$G$9:$G$15</c:f>
              <c:strCache>
                <c:ptCount val="7"/>
                <c:pt idx="0">
                  <c:v>INSPECCION Y CUARENTENA ANIMAL</c:v>
                </c:pt>
                <c:pt idx="1">
                  <c:v>EPIDEMIOLOGÍA VETERINARIA</c:v>
                </c:pt>
                <c:pt idx="2">
                  <c:v>REGISTRO DE INSUMOS PECUARIOS</c:v>
                </c:pt>
                <c:pt idx="3">
                  <c:v>RASTREABILIDAD BOVINA Y BUBALINA</c:v>
                </c:pt>
                <c:pt idx="4">
                  <c:v>PROGRAMAS DE SANIDAD ANIMAL</c:v>
                </c:pt>
                <c:pt idx="5">
                  <c:v>LABORATORIOS EN SANIDAD ANIMAL</c:v>
                </c:pt>
                <c:pt idx="6">
                  <c:v>SANIDAD ANIMAL DE ACUICULTURA</c:v>
                </c:pt>
              </c:strCache>
            </c:strRef>
          </c:cat>
          <c:val>
            <c:numRef>
              <c:f>Hoja1!$H$9:$H$15</c:f>
              <c:numCache>
                <c:formatCode>General</c:formatCode>
                <c:ptCount val="7"/>
                <c:pt idx="0">
                  <c:v>12</c:v>
                </c:pt>
                <c:pt idx="1">
                  <c:v>12</c:v>
                </c:pt>
                <c:pt idx="2">
                  <c:v>12</c:v>
                </c:pt>
                <c:pt idx="3">
                  <c:v>12</c:v>
                </c:pt>
                <c:pt idx="4">
                  <c:v>12</c:v>
                </c:pt>
                <c:pt idx="5">
                  <c:v>12</c:v>
                </c:pt>
                <c:pt idx="6">
                  <c:v>12</c:v>
                </c:pt>
              </c:numCache>
            </c:numRef>
          </c:val>
        </c:ser>
        <c:dLbls>
          <c:showLegendKey val="0"/>
          <c:showVal val="0"/>
          <c:showCatName val="0"/>
          <c:showSerName val="0"/>
          <c:showPercent val="0"/>
          <c:showBubbleSize val="0"/>
          <c:showLeaderLines val="1"/>
        </c:dLbls>
        <c:firstSliceAng val="44"/>
        <c:holeSize val="32"/>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es-E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584229562768073"/>
          <c:y val="2.874852458106639E-2"/>
          <c:w val="0.57476021108462017"/>
          <c:h val="0.84338613389275063"/>
        </c:manualLayout>
      </c:layout>
      <c:doughnutChart>
        <c:varyColors val="1"/>
        <c:ser>
          <c:idx val="0"/>
          <c:order val="0"/>
          <c:spPr>
            <a:effectLst>
              <a:outerShdw blurRad="50800" dist="38100" dir="16200000" rotWithShape="0">
                <a:prstClr val="black">
                  <a:alpha val="40000"/>
                </a:prstClr>
              </a:outerShdw>
            </a:effectLst>
          </c:spPr>
          <c:explosion val="2"/>
          <c:dPt>
            <c:idx val="0"/>
            <c:bubble3D val="0"/>
            <c:spPr>
              <a:solidFill>
                <a:schemeClr val="accent1"/>
              </a:solidFill>
              <a:ln>
                <a:noFill/>
              </a:ln>
              <a:effectLst>
                <a:outerShdw blurRad="50800" dist="38100" dir="16200000" rotWithShape="0">
                  <a:prstClr val="black">
                    <a:alpha val="40000"/>
                  </a:prstClr>
                </a:outerShdw>
              </a:effectLst>
            </c:spPr>
          </c:dPt>
          <c:dPt>
            <c:idx val="1"/>
            <c:bubble3D val="0"/>
            <c:spPr>
              <a:solidFill>
                <a:schemeClr val="accent2"/>
              </a:solidFill>
              <a:ln>
                <a:noFill/>
              </a:ln>
              <a:effectLst>
                <a:outerShdw blurRad="50800" dist="38100" dir="16200000" rotWithShape="0">
                  <a:prstClr val="black">
                    <a:alpha val="40000"/>
                  </a:prstClr>
                </a:outerShdw>
              </a:effectLst>
            </c:spPr>
          </c:dPt>
          <c:dPt>
            <c:idx val="2"/>
            <c:bubble3D val="0"/>
            <c:spPr>
              <a:solidFill>
                <a:schemeClr val="accent3"/>
              </a:solidFill>
              <a:ln>
                <a:noFill/>
              </a:ln>
              <a:effectLst>
                <a:outerShdw blurRad="50800" dist="38100" dir="16200000" rotWithShape="0">
                  <a:prstClr val="black">
                    <a:alpha val="40000"/>
                  </a:prstClr>
                </a:outerShdw>
              </a:effectLst>
            </c:spPr>
          </c:dPt>
          <c:dPt>
            <c:idx val="3"/>
            <c:bubble3D val="0"/>
            <c:spPr>
              <a:solidFill>
                <a:schemeClr val="accent4"/>
              </a:solidFill>
              <a:ln>
                <a:noFill/>
              </a:ln>
              <a:effectLst>
                <a:outerShdw blurRad="50800" dist="38100" dir="16200000" rotWithShape="0">
                  <a:prstClr val="black">
                    <a:alpha val="40000"/>
                  </a:prstClr>
                </a:outerShdw>
              </a:effectLst>
            </c:spPr>
          </c:dPt>
          <c:dPt>
            <c:idx val="4"/>
            <c:bubble3D val="0"/>
            <c:spPr>
              <a:solidFill>
                <a:schemeClr val="accent5"/>
              </a:solidFill>
              <a:ln>
                <a:noFill/>
              </a:ln>
              <a:effectLst>
                <a:outerShdw blurRad="50800" dist="38100" dir="16200000" rotWithShape="0">
                  <a:prstClr val="black">
                    <a:alpha val="40000"/>
                  </a:prstClr>
                </a:outerShdw>
              </a:effectLst>
            </c:spPr>
          </c:dPt>
          <c:dPt>
            <c:idx val="5"/>
            <c:bubble3D val="0"/>
            <c:spPr>
              <a:solidFill>
                <a:schemeClr val="accent6"/>
              </a:solidFill>
              <a:ln>
                <a:noFill/>
              </a:ln>
              <a:effectLst>
                <a:outerShdw blurRad="50800" dist="38100" dir="16200000" rotWithShape="0">
                  <a:prstClr val="black">
                    <a:alpha val="40000"/>
                  </a:prstClr>
                </a:outerShdw>
              </a:effectLst>
            </c:spPr>
          </c:dPt>
          <c:dPt>
            <c:idx val="6"/>
            <c:bubble3D val="0"/>
            <c:spPr>
              <a:solidFill>
                <a:schemeClr val="accent1">
                  <a:lumMod val="60000"/>
                </a:schemeClr>
              </a:solidFill>
              <a:ln>
                <a:noFill/>
              </a:ln>
              <a:effectLst>
                <a:outerShdw blurRad="50800" dist="38100" dir="16200000" rotWithShape="0">
                  <a:prstClr val="black">
                    <a:alpha val="40000"/>
                  </a:prstClr>
                </a:outerShdw>
              </a:effectLst>
            </c:spPr>
          </c:dPt>
          <c:dLbls>
            <c:dLbl>
              <c:idx val="0"/>
              <c:layout>
                <c:manualLayout>
                  <c:x val="7.7335867983139382E-3"/>
                  <c:y val="9.1196732715481468E-3"/>
                </c:manualLayout>
              </c:layout>
              <c:tx>
                <c:rich>
                  <a:bodyPr rot="0" spcFirstLastPara="1" vertOverflow="ellipsis" vert="horz" wrap="square" lIns="38100" tIns="19050" rIns="38100" bIns="19050" anchor="ctr" anchorCtr="1">
                    <a:noAutofit/>
                  </a:bodyPr>
                  <a:lstStyle/>
                  <a:p>
                    <a:pPr>
                      <a:defRPr sz="1100" b="1" i="0" u="none" strike="noStrike" kern="1200" baseline="0">
                        <a:solidFill>
                          <a:schemeClr val="lt1"/>
                        </a:solidFill>
                        <a:latin typeface="+mn-lt"/>
                        <a:ea typeface="+mn-ea"/>
                        <a:cs typeface="+mn-cs"/>
                      </a:defRPr>
                    </a:pPr>
                    <a:r>
                      <a:rPr lang="en-US" sz="1100" dirty="0" smtClean="0"/>
                      <a:t>REGISTRO Y INSUM0OS AGRICOLAS</a:t>
                    </a:r>
                    <a:endParaRPr lang="en-US" dirty="0"/>
                  </a:p>
                </c:rich>
              </c:tx>
              <c:spPr>
                <a:noFill/>
                <a:ln>
                  <a:noFill/>
                </a:ln>
                <a:effectLst/>
              </c:spPr>
              <c:txPr>
                <a:bodyPr rot="0" spcFirstLastPara="1" vertOverflow="ellipsis" vert="horz" wrap="square" lIns="38100" tIns="19050" rIns="38100" bIns="19050" anchor="ctr" anchorCtr="1">
                  <a:noAutofit/>
                </a:bodyPr>
                <a:lstStyle/>
                <a:p>
                  <a:pPr>
                    <a:defRPr sz="1100" b="1" i="0" u="none" strike="noStrike" kern="1200" baseline="0">
                      <a:solidFill>
                        <a:schemeClr val="lt1"/>
                      </a:solidFill>
                      <a:latin typeface="+mn-lt"/>
                      <a:ea typeface="+mn-ea"/>
                      <a:cs typeface="+mn-cs"/>
                    </a:defRPr>
                  </a:pPr>
                  <a:endParaRPr lang="es-ES"/>
                </a:p>
              </c:txPr>
              <c:showLegendKey val="0"/>
              <c:showVal val="0"/>
              <c:showCatName val="1"/>
              <c:showSerName val="0"/>
              <c:showPercent val="1"/>
              <c:showBubbleSize val="0"/>
              <c:extLst>
                <c:ext xmlns:c15="http://schemas.microsoft.com/office/drawing/2012/chart" uri="{CE6537A1-D6FC-4f65-9D91-7224C49458BB}">
                  <c15:layout>
                    <c:manualLayout>
                      <c:w val="0.14636235893477587"/>
                      <c:h val="9.7968090119605958E-2"/>
                    </c:manualLayout>
                  </c15:layout>
                </c:ext>
              </c:extLst>
            </c:dLbl>
            <c:dLbl>
              <c:idx val="1"/>
              <c:layout>
                <c:manualLayout>
                  <c:x val="1.374859875255824E-2"/>
                  <c:y val="1.3679509907322219E-2"/>
                </c:manualLayout>
              </c:layout>
              <c:tx>
                <c:rich>
                  <a:bodyPr/>
                  <a:lstStyle/>
                  <a:p>
                    <a:r>
                      <a:rPr lang="en-US" sz="1100" b="1" i="0" u="none" strike="noStrike" kern="1200" baseline="0" dirty="0" smtClean="0">
                        <a:solidFill>
                          <a:prstClr val="white"/>
                        </a:solidFill>
                      </a:rPr>
                      <a:t>VIGILANCIA EPIFITIOLÓGICA</a:t>
                    </a:r>
                    <a:endParaRPr lang="en-US" sz="1100" dirty="0"/>
                  </a:p>
                </c:rich>
              </c:tx>
              <c:showLegendKey val="0"/>
              <c:showVal val="0"/>
              <c:showCatName val="1"/>
              <c:showSerName val="0"/>
              <c:showPercent val="1"/>
              <c:showBubbleSize val="0"/>
              <c:extLst>
                <c:ext xmlns:c15="http://schemas.microsoft.com/office/drawing/2012/chart" uri="{CE6537A1-D6FC-4f65-9D91-7224C49458BB}">
                  <c15:layout/>
                </c:ext>
              </c:extLst>
            </c:dLbl>
            <c:dLbl>
              <c:idx val="2"/>
              <c:layout>
                <c:manualLayout>
                  <c:x val="-1.0311449064418712E-2"/>
                  <c:y val="-5.6997957947175909E-3"/>
                </c:manualLayout>
              </c:layout>
              <c:tx>
                <c:rich>
                  <a:bodyPr rot="0" spcFirstLastPara="1" vertOverflow="ellipsis" vert="horz" wrap="square" lIns="38100" tIns="19050" rIns="38100" bIns="19050" anchor="ctr" anchorCtr="1">
                    <a:noAutofit/>
                  </a:bodyPr>
                  <a:lstStyle/>
                  <a:p>
                    <a:pPr>
                      <a:defRPr sz="1100" b="1" i="0" u="none" strike="noStrike" kern="1200" baseline="0">
                        <a:solidFill>
                          <a:schemeClr val="lt1"/>
                        </a:solidFill>
                        <a:latin typeface="+mn-lt"/>
                        <a:ea typeface="+mn-ea"/>
                        <a:cs typeface="+mn-cs"/>
                      </a:defRPr>
                    </a:pPr>
                    <a:r>
                      <a:rPr lang="en-US" sz="1100" dirty="0" smtClean="0"/>
                      <a:t>CUARENTENA VEGETAL</a:t>
                    </a:r>
                    <a:endParaRPr lang="en-US" dirty="0"/>
                  </a:p>
                </c:rich>
              </c:tx>
              <c:spPr>
                <a:noFill/>
                <a:ln>
                  <a:noFill/>
                </a:ln>
                <a:effectLst/>
              </c:spPr>
              <c:txPr>
                <a:bodyPr rot="0" spcFirstLastPara="1" vertOverflow="ellipsis" vert="horz" wrap="square" lIns="38100" tIns="19050" rIns="38100" bIns="19050" anchor="ctr" anchorCtr="1">
                  <a:noAutofit/>
                </a:bodyPr>
                <a:lstStyle/>
                <a:p>
                  <a:pPr>
                    <a:defRPr sz="1100" b="1" i="0" u="none" strike="noStrike" kern="1200" baseline="0">
                      <a:solidFill>
                        <a:schemeClr val="lt1"/>
                      </a:solidFill>
                      <a:latin typeface="+mn-lt"/>
                      <a:ea typeface="+mn-ea"/>
                      <a:cs typeface="+mn-cs"/>
                    </a:defRPr>
                  </a:pPr>
                  <a:endParaRPr lang="es-ES"/>
                </a:p>
              </c:txPr>
              <c:showLegendKey val="0"/>
              <c:showVal val="0"/>
              <c:showCatName val="1"/>
              <c:showSerName val="0"/>
              <c:showPercent val="1"/>
              <c:showBubbleSize val="0"/>
              <c:extLst>
                <c:ext xmlns:c15="http://schemas.microsoft.com/office/drawing/2012/chart" uri="{CE6537A1-D6FC-4f65-9D91-7224C49458BB}">
                  <c15:layout>
                    <c:manualLayout>
                      <c:w val="0.12932275701625096"/>
                      <c:h val="9.5688171801718916E-2"/>
                    </c:manualLayout>
                  </c15:layout>
                </c:ext>
              </c:extLst>
            </c:dLbl>
            <c:dLbl>
              <c:idx val="3"/>
              <c:layout>
                <c:manualLayout>
                  <c:x val="-1.7185748440697801E-3"/>
                  <c:y val="4.5598366357740309E-3"/>
                </c:manualLayout>
              </c:layout>
              <c:tx>
                <c:rich>
                  <a:bodyPr rot="0" spcFirstLastPara="1" vertOverflow="ellipsis" vert="horz" wrap="square" lIns="38100" tIns="19050" rIns="38100" bIns="19050" anchor="ctr" anchorCtr="1">
                    <a:noAutofit/>
                  </a:bodyPr>
                  <a:lstStyle/>
                  <a:p>
                    <a:pPr>
                      <a:defRPr sz="1100" b="1" i="0" u="none" strike="noStrike" kern="1200" baseline="0">
                        <a:solidFill>
                          <a:schemeClr val="lt1"/>
                        </a:solidFill>
                        <a:latin typeface="+mn-lt"/>
                        <a:ea typeface="+mn-ea"/>
                        <a:cs typeface="+mn-cs"/>
                      </a:defRPr>
                    </a:pPr>
                    <a:r>
                      <a:rPr lang="en-US" sz="1100" dirty="0" smtClean="0"/>
                      <a:t>PROGRAMA DE MOSCA DE LA FRUTA</a:t>
                    </a:r>
                    <a:endParaRPr lang="en-US" dirty="0"/>
                  </a:p>
                </c:rich>
              </c:tx>
              <c:spPr>
                <a:noFill/>
                <a:ln>
                  <a:noFill/>
                </a:ln>
                <a:effectLst/>
              </c:spPr>
              <c:txPr>
                <a:bodyPr rot="0" spcFirstLastPara="1" vertOverflow="ellipsis" vert="horz" wrap="square" lIns="38100" tIns="19050" rIns="38100" bIns="19050" anchor="ctr" anchorCtr="1">
                  <a:noAutofit/>
                </a:bodyPr>
                <a:lstStyle/>
                <a:p>
                  <a:pPr>
                    <a:defRPr sz="1100" b="1" i="0" u="none" strike="noStrike" kern="1200" baseline="0">
                      <a:solidFill>
                        <a:schemeClr val="lt1"/>
                      </a:solidFill>
                      <a:latin typeface="+mn-lt"/>
                      <a:ea typeface="+mn-ea"/>
                      <a:cs typeface="+mn-cs"/>
                    </a:defRPr>
                  </a:pPr>
                  <a:endParaRPr lang="es-ES"/>
                </a:p>
              </c:txPr>
              <c:showLegendKey val="0"/>
              <c:showVal val="0"/>
              <c:showCatName val="1"/>
              <c:showSerName val="0"/>
              <c:showPercent val="1"/>
              <c:showBubbleSize val="0"/>
              <c:extLst>
                <c:ext xmlns:c15="http://schemas.microsoft.com/office/drawing/2012/chart" uri="{CE6537A1-D6FC-4f65-9D91-7224C49458BB}">
                  <c15:layout>
                    <c:manualLayout>
                      <c:w val="0.14706710994169836"/>
                      <c:h val="0.11620743666270224"/>
                    </c:manualLayout>
                  </c15:layout>
                </c:ext>
              </c:extLst>
            </c:dLbl>
            <c:dLbl>
              <c:idx val="4"/>
              <c:layout>
                <c:manualLayout>
                  <c:x val="-1.3748598752558303E-2"/>
                  <c:y val="-7.9797141126046484E-3"/>
                </c:manualLayout>
              </c:layout>
              <c:tx>
                <c:rich>
                  <a:bodyPr rot="0" spcFirstLastPara="1" vertOverflow="ellipsis" vert="horz" wrap="square" lIns="38100" tIns="19050" rIns="38100" bIns="19050" anchor="ctr" anchorCtr="1">
                    <a:noAutofit/>
                  </a:bodyPr>
                  <a:lstStyle/>
                  <a:p>
                    <a:pPr>
                      <a:defRPr sz="1100" b="1" i="0" u="none" strike="noStrike" kern="1200" baseline="0">
                        <a:solidFill>
                          <a:schemeClr val="lt1"/>
                        </a:solidFill>
                        <a:latin typeface="+mn-lt"/>
                        <a:ea typeface="+mn-ea"/>
                        <a:cs typeface="+mn-cs"/>
                      </a:defRPr>
                    </a:pPr>
                    <a:r>
                      <a:rPr lang="es-ES" sz="1100" dirty="0" smtClean="0"/>
                      <a:t>PROGRAMA DE HLB DE</a:t>
                    </a:r>
                    <a:r>
                      <a:rPr lang="es-ES" sz="1100" baseline="0" dirty="0" smtClean="0"/>
                      <a:t> LOS CITRICOS</a:t>
                    </a:r>
                    <a:endParaRPr lang="es-ES" dirty="0"/>
                  </a:p>
                </c:rich>
              </c:tx>
              <c:spPr>
                <a:noFill/>
                <a:ln>
                  <a:noFill/>
                </a:ln>
                <a:effectLst/>
              </c:spPr>
              <c:txPr>
                <a:bodyPr rot="0" spcFirstLastPara="1" vertOverflow="ellipsis" vert="horz" wrap="square" lIns="38100" tIns="19050" rIns="38100" bIns="19050" anchor="ctr" anchorCtr="1">
                  <a:noAutofit/>
                </a:bodyPr>
                <a:lstStyle/>
                <a:p>
                  <a:pPr>
                    <a:defRPr sz="1100" b="1" i="0" u="none" strike="noStrike" kern="1200" baseline="0">
                      <a:solidFill>
                        <a:schemeClr val="lt1"/>
                      </a:solidFill>
                      <a:latin typeface="+mn-lt"/>
                      <a:ea typeface="+mn-ea"/>
                      <a:cs typeface="+mn-cs"/>
                    </a:defRPr>
                  </a:pPr>
                  <a:endParaRPr lang="es-ES"/>
                </a:p>
              </c:txPr>
              <c:showLegendKey val="0"/>
              <c:showVal val="0"/>
              <c:showCatName val="1"/>
              <c:showSerName val="0"/>
              <c:showPercent val="1"/>
              <c:showBubbleSize val="0"/>
              <c:extLst>
                <c:ext xmlns:c15="http://schemas.microsoft.com/office/drawing/2012/chart" uri="{CE6537A1-D6FC-4f65-9D91-7224C49458BB}">
                  <c15:layout>
                    <c:manualLayout>
                      <c:w val="0.14908636772305342"/>
                      <c:h val="9.5688171801718916E-2"/>
                    </c:manualLayout>
                  </c15:layout>
                </c:ext>
              </c:extLst>
            </c:dLbl>
            <c:dLbl>
              <c:idx val="5"/>
              <c:layout/>
              <c:tx>
                <c:rich>
                  <a:bodyPr rot="0" spcFirstLastPara="1" vertOverflow="ellipsis" horzOverflow="clip" vert="horz" wrap="square" lIns="38100" tIns="19050" rIns="38100" bIns="19050" anchor="ctr" anchorCtr="1">
                    <a:noAutofit/>
                  </a:bodyPr>
                  <a:lstStyle/>
                  <a:p>
                    <a:pPr>
                      <a:defRPr sz="1100" b="1" i="0" u="none" strike="noStrike" kern="1200" baseline="0">
                        <a:solidFill>
                          <a:schemeClr val="lt1"/>
                        </a:solidFill>
                        <a:latin typeface="+mn-lt"/>
                        <a:ea typeface="+mn-ea"/>
                        <a:cs typeface="+mn-cs"/>
                      </a:defRPr>
                    </a:pPr>
                    <a:r>
                      <a:rPr lang="en-US" sz="1100" dirty="0" smtClean="0"/>
                      <a:t>PROGRAMA DE LANGOSTA</a:t>
                    </a:r>
                    <a:endParaRPr lang="en-US" dirty="0"/>
                  </a:p>
                </c:rich>
              </c:tx>
              <c:spPr>
                <a:noFill/>
                <a:ln w="9525">
                  <a:noFill/>
                </a:ln>
                <a:effectLst/>
              </c:spPr>
              <c:txPr>
                <a:bodyPr rot="0" spcFirstLastPara="1" vertOverflow="ellipsis" horzOverflow="clip" vert="horz" wrap="square" lIns="38100" tIns="19050" rIns="38100" bIns="19050" anchor="ctr" anchorCtr="1">
                  <a:noAutofit/>
                </a:bodyPr>
                <a:lstStyle/>
                <a:p>
                  <a:pPr>
                    <a:defRPr sz="1100" b="1" i="0" u="none" strike="noStrike" kern="1200" baseline="0">
                      <a:solidFill>
                        <a:schemeClr val="lt1"/>
                      </a:solidFill>
                      <a:latin typeface="+mn-lt"/>
                      <a:ea typeface="+mn-ea"/>
                      <a:cs typeface="+mn-cs"/>
                    </a:defRPr>
                  </a:pPr>
                  <a:endParaRPr lang="es-ES"/>
                </a:p>
              </c:txPr>
              <c:showLegendKey val="0"/>
              <c:showVal val="0"/>
              <c:showCatName val="1"/>
              <c:showSerName val="0"/>
              <c:showPercent val="1"/>
              <c:showBubbleSize val="0"/>
              <c:extLst>
                <c:ext xmlns:c15="http://schemas.microsoft.com/office/drawing/2012/chart" uri="{CE6537A1-D6FC-4f65-9D91-7224C49458BB}">
                  <c15:spPr xmlns:c15="http://schemas.microsoft.com/office/drawing/2012/chart">
                    <a:prstGeom prst="rect">
                      <a:avLst/>
                    </a:prstGeom>
                    <a:noFill/>
                    <a:ln>
                      <a:noFill/>
                    </a:ln>
                  </c15:spPr>
                  <c15:layout/>
                </c:ext>
              </c:extLst>
            </c:dLbl>
            <c:dLbl>
              <c:idx val="6"/>
              <c:layout>
                <c:manualLayout>
                  <c:x val="1.7185748440697802E-2"/>
                  <c:y val="-1.1399591589435203E-2"/>
                </c:manualLayout>
              </c:layout>
              <c:tx>
                <c:rich>
                  <a:bodyPr/>
                  <a:lstStyle/>
                  <a:p>
                    <a:r>
                      <a:rPr lang="en-US" dirty="0" smtClean="0"/>
                      <a:t>LABORATRIO DE SANIDAD VEGETAL</a:t>
                    </a:r>
                    <a:endParaRPr lang="en-US" dirty="0"/>
                  </a:p>
                </c:rich>
              </c:tx>
              <c:showLegendKey val="0"/>
              <c:showVal val="0"/>
              <c:showCatName val="1"/>
              <c:showSerName val="0"/>
              <c:showPercent val="1"/>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lt1"/>
                    </a:solidFill>
                    <a:latin typeface="+mn-lt"/>
                    <a:ea typeface="+mn-ea"/>
                    <a:cs typeface="+mn-cs"/>
                  </a:defRPr>
                </a:pPr>
                <a:endParaRPr lang="es-ES"/>
              </a:p>
            </c:txPr>
            <c:showLegendKey val="0"/>
            <c:showVal val="0"/>
            <c:showCatName val="1"/>
            <c:showSerName val="0"/>
            <c:showPercent val="1"/>
            <c:showBubbleSize val="0"/>
            <c:showLeaderLines val="1"/>
            <c:leaderLines>
              <c:spPr>
                <a:ln w="9525" cap="flat" cmpd="sng" algn="ctr">
                  <a:solidFill>
                    <a:schemeClr val="dk1">
                      <a:lumMod val="35000"/>
                      <a:lumOff val="65000"/>
                    </a:schemeClr>
                  </a:solidFill>
                  <a:round/>
                </a:ln>
                <a:effectLst/>
              </c:spPr>
            </c:leaderLines>
            <c:extLst>
              <c:ext xmlns:c15="http://schemas.microsoft.com/office/drawing/2012/chart" uri="{CE6537A1-D6FC-4f65-9D91-7224C49458BB}"/>
            </c:extLst>
          </c:dLbls>
          <c:cat>
            <c:strRef>
              <c:f>Hoja1!$G$9:$G$15</c:f>
              <c:strCache>
                <c:ptCount val="7"/>
                <c:pt idx="0">
                  <c:v>INSPECCION Y CUARENTENA ANIMAL</c:v>
                </c:pt>
                <c:pt idx="1">
                  <c:v>EPIDEMIOLOGÍA VETERINARIA</c:v>
                </c:pt>
                <c:pt idx="2">
                  <c:v>REGISTRO DE INSUMOS PECUARIOS</c:v>
                </c:pt>
                <c:pt idx="3">
                  <c:v>RASTREABILIDAD BOVINA Y BUBALINA</c:v>
                </c:pt>
                <c:pt idx="4">
                  <c:v>PROGRAMAS DE SANIDAD ANIMAL</c:v>
                </c:pt>
                <c:pt idx="5">
                  <c:v>LABORATORIOS EN SANIDAD ANIMAL</c:v>
                </c:pt>
                <c:pt idx="6">
                  <c:v>SANIDAD ANIMAL DE ACUICULTURA</c:v>
                </c:pt>
              </c:strCache>
            </c:strRef>
          </c:cat>
          <c:val>
            <c:numRef>
              <c:f>Hoja1!$H$9:$H$15</c:f>
              <c:numCache>
                <c:formatCode>General</c:formatCode>
                <c:ptCount val="7"/>
                <c:pt idx="0">
                  <c:v>12</c:v>
                </c:pt>
                <c:pt idx="1">
                  <c:v>12</c:v>
                </c:pt>
                <c:pt idx="2">
                  <c:v>12</c:v>
                </c:pt>
                <c:pt idx="3">
                  <c:v>12</c:v>
                </c:pt>
                <c:pt idx="4">
                  <c:v>12</c:v>
                </c:pt>
                <c:pt idx="5">
                  <c:v>12</c:v>
                </c:pt>
                <c:pt idx="6">
                  <c:v>12</c:v>
                </c:pt>
              </c:numCache>
            </c:numRef>
          </c:val>
        </c:ser>
        <c:dLbls>
          <c:showLegendKey val="0"/>
          <c:showVal val="0"/>
          <c:showCatName val="1"/>
          <c:showSerName val="0"/>
          <c:showPercent val="1"/>
          <c:showBubbleSize val="0"/>
          <c:showLeaderLines val="1"/>
        </c:dLbls>
        <c:firstSliceAng val="44"/>
        <c:holeSize val="32"/>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es-E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584229562768073"/>
          <c:y val="2.874852458106639E-2"/>
          <c:w val="0.57476021108462017"/>
          <c:h val="0.84338613389275063"/>
        </c:manualLayout>
      </c:layout>
      <c:doughnutChart>
        <c:varyColors val="1"/>
        <c:ser>
          <c:idx val="0"/>
          <c:order val="0"/>
          <c:spPr>
            <a:effectLst>
              <a:outerShdw blurRad="50800" dist="38100" dir="16200000" rotWithShape="0">
                <a:prstClr val="black">
                  <a:alpha val="40000"/>
                </a:prstClr>
              </a:outerShdw>
            </a:effectLst>
          </c:spPr>
          <c:explosion val="2"/>
          <c:dPt>
            <c:idx val="0"/>
            <c:bubble3D val="0"/>
            <c:spPr>
              <a:solidFill>
                <a:schemeClr val="accent1"/>
              </a:solidFill>
              <a:ln>
                <a:noFill/>
              </a:ln>
              <a:effectLst>
                <a:outerShdw blurRad="50800" dist="38100" dir="16200000" rotWithShape="0">
                  <a:prstClr val="black">
                    <a:alpha val="40000"/>
                  </a:prstClr>
                </a:outerShdw>
              </a:effectLst>
            </c:spPr>
          </c:dPt>
          <c:dPt>
            <c:idx val="1"/>
            <c:bubble3D val="0"/>
            <c:spPr>
              <a:solidFill>
                <a:schemeClr val="accent2"/>
              </a:solidFill>
              <a:ln>
                <a:noFill/>
              </a:ln>
              <a:effectLst>
                <a:outerShdw blurRad="50800" dist="38100" dir="16200000" rotWithShape="0">
                  <a:prstClr val="black">
                    <a:alpha val="40000"/>
                  </a:prstClr>
                </a:outerShdw>
              </a:effectLst>
            </c:spPr>
          </c:dPt>
          <c:dPt>
            <c:idx val="2"/>
            <c:bubble3D val="0"/>
            <c:spPr>
              <a:solidFill>
                <a:schemeClr val="accent3"/>
              </a:solidFill>
              <a:ln>
                <a:noFill/>
              </a:ln>
              <a:effectLst>
                <a:outerShdw blurRad="50800" dist="38100" dir="16200000" rotWithShape="0">
                  <a:prstClr val="black">
                    <a:alpha val="40000"/>
                  </a:prstClr>
                </a:outerShdw>
              </a:effectLst>
            </c:spPr>
          </c:dPt>
          <c:dPt>
            <c:idx val="3"/>
            <c:bubble3D val="0"/>
            <c:spPr>
              <a:solidFill>
                <a:schemeClr val="accent4"/>
              </a:solidFill>
              <a:ln>
                <a:noFill/>
              </a:ln>
              <a:effectLst>
                <a:outerShdw blurRad="50800" dist="38100" dir="16200000" rotWithShape="0">
                  <a:prstClr val="black">
                    <a:alpha val="40000"/>
                  </a:prstClr>
                </a:outerShdw>
              </a:effectLst>
            </c:spPr>
          </c:dPt>
          <c:dPt>
            <c:idx val="4"/>
            <c:bubble3D val="0"/>
            <c:spPr>
              <a:solidFill>
                <a:schemeClr val="accent5"/>
              </a:solidFill>
              <a:ln>
                <a:noFill/>
              </a:ln>
              <a:effectLst>
                <a:outerShdw blurRad="50800" dist="38100" dir="16200000" rotWithShape="0">
                  <a:prstClr val="black">
                    <a:alpha val="40000"/>
                  </a:prstClr>
                </a:outerShdw>
              </a:effectLst>
            </c:spPr>
          </c:dPt>
          <c:dPt>
            <c:idx val="5"/>
            <c:bubble3D val="0"/>
            <c:spPr>
              <a:solidFill>
                <a:schemeClr val="accent6"/>
              </a:solidFill>
              <a:ln>
                <a:noFill/>
              </a:ln>
              <a:effectLst>
                <a:outerShdw blurRad="50800" dist="38100" dir="16200000" rotWithShape="0">
                  <a:prstClr val="black">
                    <a:alpha val="40000"/>
                  </a:prstClr>
                </a:outerShdw>
              </a:effectLst>
            </c:spPr>
          </c:dPt>
          <c:dPt>
            <c:idx val="6"/>
            <c:bubble3D val="0"/>
            <c:spPr>
              <a:solidFill>
                <a:schemeClr val="accent1">
                  <a:lumMod val="60000"/>
                </a:schemeClr>
              </a:solidFill>
              <a:ln>
                <a:noFill/>
              </a:ln>
              <a:effectLst>
                <a:outerShdw blurRad="50800" dist="38100" dir="16200000" rotWithShape="0">
                  <a:prstClr val="black">
                    <a:alpha val="40000"/>
                  </a:prstClr>
                </a:outerShdw>
              </a:effectLst>
            </c:spPr>
          </c:dPt>
          <c:dLbls>
            <c:dLbl>
              <c:idx val="0"/>
              <c:layout>
                <c:manualLayout>
                  <c:x val="7.7335867983139382E-3"/>
                  <c:y val="9.1196732715481468E-3"/>
                </c:manualLayout>
              </c:layout>
              <c:tx>
                <c:rich>
                  <a:bodyPr rot="0" spcFirstLastPara="1" vertOverflow="ellipsis" vert="horz" wrap="square" lIns="38100" tIns="19050" rIns="38100" bIns="19050" anchor="ctr" anchorCtr="1">
                    <a:noAutofit/>
                  </a:bodyPr>
                  <a:lstStyle/>
                  <a:p>
                    <a:pPr>
                      <a:defRPr sz="1100" b="1" i="0" u="none" strike="noStrike" kern="1200" baseline="0">
                        <a:solidFill>
                          <a:schemeClr val="lt1"/>
                        </a:solidFill>
                        <a:latin typeface="+mn-lt"/>
                        <a:ea typeface="+mn-ea"/>
                        <a:cs typeface="+mn-cs"/>
                      </a:defRPr>
                    </a:pPr>
                    <a:r>
                      <a:rPr lang="en-US" sz="1100" dirty="0" smtClean="0"/>
                      <a:t>REGISTRO Y CERTIFICACION</a:t>
                    </a:r>
                    <a:endParaRPr lang="en-US" dirty="0"/>
                  </a:p>
                </c:rich>
              </c:tx>
              <c:spPr>
                <a:noFill/>
                <a:ln>
                  <a:noFill/>
                </a:ln>
                <a:effectLst/>
              </c:spPr>
              <c:txPr>
                <a:bodyPr rot="0" spcFirstLastPara="1" vertOverflow="ellipsis" vert="horz" wrap="square" lIns="38100" tIns="19050" rIns="38100" bIns="19050" anchor="ctr" anchorCtr="1">
                  <a:noAutofit/>
                </a:bodyPr>
                <a:lstStyle/>
                <a:p>
                  <a:pPr>
                    <a:defRPr sz="1100" b="1" i="0" u="none" strike="noStrike" kern="1200" baseline="0">
                      <a:solidFill>
                        <a:schemeClr val="lt1"/>
                      </a:solidFill>
                      <a:latin typeface="+mn-lt"/>
                      <a:ea typeface="+mn-ea"/>
                      <a:cs typeface="+mn-cs"/>
                    </a:defRPr>
                  </a:pPr>
                  <a:endParaRPr lang="es-ES"/>
                </a:p>
              </c:txPr>
              <c:showLegendKey val="0"/>
              <c:showVal val="0"/>
              <c:showCatName val="1"/>
              <c:showSerName val="0"/>
              <c:showPercent val="1"/>
              <c:showBubbleSize val="0"/>
              <c:extLst>
                <c:ext xmlns:c15="http://schemas.microsoft.com/office/drawing/2012/chart" uri="{CE6537A1-D6FC-4f65-9D91-7224C49458BB}">
                  <c15:layout>
                    <c:manualLayout>
                      <c:w val="0.14636235893477587"/>
                      <c:h val="9.7968090119605958E-2"/>
                    </c:manualLayout>
                  </c15:layout>
                </c:ext>
              </c:extLst>
            </c:dLbl>
            <c:dLbl>
              <c:idx val="1"/>
              <c:layout>
                <c:manualLayout>
                  <c:x val="7.3282831742445256E-3"/>
                  <c:y val="-9.4973517542295202E-3"/>
                </c:manualLayout>
              </c:layout>
              <c:tx>
                <c:rich>
                  <a:bodyPr/>
                  <a:lstStyle/>
                  <a:p>
                    <a:r>
                      <a:rPr lang="en-US" sz="1100" b="1" i="0" u="none" strike="noStrike" kern="1200" baseline="0" dirty="0" smtClean="0">
                        <a:solidFill>
                          <a:prstClr val="white"/>
                        </a:solidFill>
                      </a:rPr>
                      <a:t>INSPECCION Y </a:t>
                    </a:r>
                  </a:p>
                  <a:p>
                    <a:r>
                      <a:rPr lang="en-US" sz="1100" b="1" i="0" u="none" strike="noStrike" kern="1200" baseline="0" dirty="0" smtClean="0">
                        <a:solidFill>
                          <a:prstClr val="white"/>
                        </a:solidFill>
                      </a:rPr>
                      <a:t>CONTROL</a:t>
                    </a:r>
                    <a:endParaRPr lang="en-US" sz="1100" dirty="0"/>
                  </a:p>
                </c:rich>
              </c:tx>
              <c:showLegendKey val="0"/>
              <c:showVal val="0"/>
              <c:showCatName val="1"/>
              <c:showSerName val="0"/>
              <c:showPercent val="1"/>
              <c:showBubbleSize val="0"/>
              <c:extLst>
                <c:ext xmlns:c15="http://schemas.microsoft.com/office/drawing/2012/chart" uri="{CE6537A1-D6FC-4f65-9D91-7224C49458BB}">
                  <c15:layout/>
                </c:ext>
              </c:extLst>
            </c:dLbl>
            <c:dLbl>
              <c:idx val="2"/>
              <c:layout>
                <c:manualLayout>
                  <c:x val="-3.8910619981799522E-3"/>
                  <c:y val="-1.5181116132751984E-2"/>
                </c:manualLayout>
              </c:layout>
              <c:tx>
                <c:rich>
                  <a:bodyPr rot="0" spcFirstLastPara="1" vertOverflow="ellipsis" vert="horz" wrap="square" lIns="38100" tIns="19050" rIns="38100" bIns="19050" anchor="ctr" anchorCtr="1">
                    <a:noAutofit/>
                  </a:bodyPr>
                  <a:lstStyle/>
                  <a:p>
                    <a:pPr>
                      <a:defRPr sz="1100" b="1" i="0" u="none" strike="noStrike" kern="1200" baseline="0">
                        <a:solidFill>
                          <a:schemeClr val="lt1"/>
                        </a:solidFill>
                        <a:latin typeface="+mn-lt"/>
                        <a:ea typeface="+mn-ea"/>
                        <a:cs typeface="+mn-cs"/>
                      </a:defRPr>
                    </a:pPr>
                    <a:r>
                      <a:rPr lang="es-ES" sz="1100" baseline="0" dirty="0" smtClean="0"/>
                      <a:t> CONTROL DE LA PRODUCCION ECOLOGICA</a:t>
                    </a:r>
                    <a:endParaRPr lang="es-ES" dirty="0"/>
                  </a:p>
                </c:rich>
              </c:tx>
              <c:spPr>
                <a:noFill/>
                <a:ln>
                  <a:noFill/>
                </a:ln>
                <a:effectLst/>
              </c:spPr>
              <c:txPr>
                <a:bodyPr rot="0" spcFirstLastPara="1" vertOverflow="ellipsis" vert="horz" wrap="square" lIns="38100" tIns="19050" rIns="38100" bIns="19050" anchor="ctr" anchorCtr="1">
                  <a:noAutofit/>
                </a:bodyPr>
                <a:lstStyle/>
                <a:p>
                  <a:pPr>
                    <a:defRPr sz="1100" b="1" i="0" u="none" strike="noStrike" kern="1200" baseline="0">
                      <a:solidFill>
                        <a:schemeClr val="lt1"/>
                      </a:solidFill>
                      <a:latin typeface="+mn-lt"/>
                      <a:ea typeface="+mn-ea"/>
                      <a:cs typeface="+mn-cs"/>
                    </a:defRPr>
                  </a:pPr>
                  <a:endParaRPr lang="es-ES"/>
                </a:p>
              </c:txPr>
              <c:showLegendKey val="0"/>
              <c:showVal val="0"/>
              <c:showCatName val="1"/>
              <c:showSerName val="0"/>
              <c:showPercent val="1"/>
              <c:showBubbleSize val="0"/>
              <c:extLst>
                <c:ext xmlns:c15="http://schemas.microsoft.com/office/drawing/2012/chart" uri="{CE6537A1-D6FC-4f65-9D91-7224C49458BB}">
                  <c15:layout>
                    <c:manualLayout>
                      <c:w val="0.12932276320156394"/>
                      <c:h val="0.1315069493121197"/>
                    </c:manualLayout>
                  </c15:layout>
                </c:ext>
              </c:extLst>
            </c:dLbl>
            <c:dLbl>
              <c:idx val="3"/>
              <c:layout>
                <c:manualLayout>
                  <c:x val="-1.7185748440697801E-3"/>
                  <c:y val="4.5598366357740309E-3"/>
                </c:manualLayout>
              </c:layout>
              <c:tx>
                <c:rich>
                  <a:bodyPr rot="0" spcFirstLastPara="1" vertOverflow="ellipsis" vert="horz" wrap="square" lIns="38100" tIns="19050" rIns="38100" bIns="19050" anchor="ctr" anchorCtr="1">
                    <a:noAutofit/>
                  </a:bodyPr>
                  <a:lstStyle/>
                  <a:p>
                    <a:pPr>
                      <a:defRPr sz="1100" b="1" i="0" u="none" strike="noStrike" kern="1200" baseline="0">
                        <a:solidFill>
                          <a:schemeClr val="lt1"/>
                        </a:solidFill>
                        <a:latin typeface="+mn-lt"/>
                        <a:ea typeface="+mn-ea"/>
                        <a:cs typeface="+mn-cs"/>
                      </a:defRPr>
                    </a:pPr>
                    <a:r>
                      <a:rPr lang="es-ES" sz="1100" b="1" i="0" u="none" strike="noStrike" kern="1200" baseline="0" dirty="0" smtClean="0">
                        <a:solidFill>
                          <a:prstClr val="white"/>
                        </a:solidFill>
                      </a:rPr>
                      <a:t>LABORATORIOS Y RESIDUOS DE ALIMENTOS</a:t>
                    </a:r>
                    <a:endParaRPr lang="es-ES" sz="1100" b="1" i="0" u="none" strike="noStrike" kern="1200" baseline="0" dirty="0">
                      <a:solidFill>
                        <a:prstClr val="white"/>
                      </a:solidFill>
                    </a:endParaRPr>
                  </a:p>
                </c:rich>
              </c:tx>
              <c:spPr>
                <a:noFill/>
                <a:ln>
                  <a:noFill/>
                </a:ln>
                <a:effectLst/>
              </c:spPr>
              <c:txPr>
                <a:bodyPr rot="0" spcFirstLastPara="1" vertOverflow="ellipsis" vert="horz" wrap="square" lIns="38100" tIns="19050" rIns="38100" bIns="19050" anchor="ctr" anchorCtr="1">
                  <a:noAutofit/>
                </a:bodyPr>
                <a:lstStyle/>
                <a:p>
                  <a:pPr>
                    <a:defRPr sz="1100" b="1" i="0" u="none" strike="noStrike" kern="1200" baseline="0">
                      <a:solidFill>
                        <a:schemeClr val="lt1"/>
                      </a:solidFill>
                      <a:latin typeface="+mn-lt"/>
                      <a:ea typeface="+mn-ea"/>
                      <a:cs typeface="+mn-cs"/>
                    </a:defRPr>
                  </a:pPr>
                  <a:endParaRPr lang="es-ES"/>
                </a:p>
              </c:txPr>
              <c:showLegendKey val="0"/>
              <c:showVal val="0"/>
              <c:showCatName val="1"/>
              <c:showSerName val="0"/>
              <c:showPercent val="1"/>
              <c:showBubbleSize val="0"/>
              <c:extLst>
                <c:ext xmlns:c15="http://schemas.microsoft.com/office/drawing/2012/chart" uri="{CE6537A1-D6FC-4f65-9D91-7224C49458BB}">
                  <c15:layout>
                    <c:manualLayout>
                      <c:w val="0.14706710994169836"/>
                      <c:h val="0.11620743666270224"/>
                    </c:manualLayout>
                  </c15:layout>
                </c:ext>
              </c:extLst>
            </c:dLbl>
            <c:dLbl>
              <c:idx val="4"/>
              <c:layout>
                <c:manualLayout>
                  <c:x val="-1.3748598752558303E-2"/>
                  <c:y val="-7.9797141126046484E-3"/>
                </c:manualLayout>
              </c:layout>
              <c:tx>
                <c:rich>
                  <a:bodyPr rot="0" spcFirstLastPara="1" vertOverflow="ellipsis" vert="horz" wrap="square" lIns="38100" tIns="19050" rIns="38100" bIns="19050" anchor="ctr" anchorCtr="1">
                    <a:noAutofit/>
                  </a:bodyPr>
                  <a:lstStyle/>
                  <a:p>
                    <a:pPr>
                      <a:defRPr sz="1100" b="1" i="0" u="none" strike="noStrike" kern="1200" baseline="0">
                        <a:solidFill>
                          <a:schemeClr val="lt1"/>
                        </a:solidFill>
                        <a:latin typeface="+mn-lt"/>
                        <a:ea typeface="+mn-ea"/>
                        <a:cs typeface="+mn-cs"/>
                      </a:defRPr>
                    </a:pPr>
                    <a:r>
                      <a:rPr lang="es-ES" sz="1100" dirty="0" smtClean="0"/>
                      <a:t>PROGRAMA</a:t>
                    </a:r>
                    <a:r>
                      <a:rPr lang="es-ES" sz="1100" baseline="0" dirty="0" smtClean="0"/>
                      <a:t> DE ASEGURAMIENTO DE</a:t>
                    </a:r>
                    <a:r>
                      <a:rPr lang="es-ES" sz="1100" dirty="0" smtClean="0"/>
                      <a:t> LACTEOS </a:t>
                    </a:r>
                    <a:endParaRPr lang="es-ES" dirty="0"/>
                  </a:p>
                </c:rich>
              </c:tx>
              <c:spPr>
                <a:noFill/>
                <a:ln>
                  <a:noFill/>
                </a:ln>
                <a:effectLst/>
              </c:spPr>
              <c:txPr>
                <a:bodyPr rot="0" spcFirstLastPara="1" vertOverflow="ellipsis" vert="horz" wrap="square" lIns="38100" tIns="19050" rIns="38100" bIns="19050" anchor="ctr" anchorCtr="1">
                  <a:noAutofit/>
                </a:bodyPr>
                <a:lstStyle/>
                <a:p>
                  <a:pPr>
                    <a:defRPr sz="1100" b="1" i="0" u="none" strike="noStrike" kern="1200" baseline="0">
                      <a:solidFill>
                        <a:schemeClr val="lt1"/>
                      </a:solidFill>
                      <a:latin typeface="+mn-lt"/>
                      <a:ea typeface="+mn-ea"/>
                      <a:cs typeface="+mn-cs"/>
                    </a:defRPr>
                  </a:pPr>
                  <a:endParaRPr lang="es-ES"/>
                </a:p>
              </c:txPr>
              <c:showLegendKey val="0"/>
              <c:showVal val="0"/>
              <c:showCatName val="1"/>
              <c:showSerName val="0"/>
              <c:showPercent val="1"/>
              <c:showBubbleSize val="0"/>
              <c:extLst>
                <c:ext xmlns:c15="http://schemas.microsoft.com/office/drawing/2012/chart" uri="{CE6537A1-D6FC-4f65-9D91-7224C49458BB}">
                  <c15:layout>
                    <c:manualLayout>
                      <c:w val="0.14908636772305342"/>
                      <c:h val="9.5688171801718916E-2"/>
                    </c:manualLayout>
                  </c15:layout>
                </c:ext>
              </c:extLst>
            </c:dLbl>
            <c:dLbl>
              <c:idx val="5"/>
              <c:layout/>
              <c:tx>
                <c:rich>
                  <a:bodyPr rot="0" spcFirstLastPara="1" vertOverflow="ellipsis" horzOverflow="clip" vert="horz" wrap="square" lIns="38100" tIns="19050" rIns="38100" bIns="19050" anchor="ctr" anchorCtr="1">
                    <a:noAutofit/>
                  </a:bodyPr>
                  <a:lstStyle/>
                  <a:p>
                    <a:pPr>
                      <a:defRPr sz="1100" b="1" i="0" u="none" strike="noStrike" kern="1200" baseline="0">
                        <a:solidFill>
                          <a:schemeClr val="lt1"/>
                        </a:solidFill>
                        <a:latin typeface="+mn-lt"/>
                        <a:ea typeface="+mn-ea"/>
                        <a:cs typeface="+mn-cs"/>
                      </a:defRPr>
                    </a:pPr>
                    <a:r>
                      <a:rPr lang="en-US" sz="1100" b="1" i="0" u="none" strike="noStrike" kern="1200" baseline="0" dirty="0" smtClean="0">
                        <a:solidFill>
                          <a:prstClr val="white"/>
                        </a:solidFill>
                      </a:rPr>
                      <a:t>PROGRAMA DE ASEGURAMIENTO DE </a:t>
                    </a:r>
                    <a:r>
                      <a:rPr lang="en-US" sz="1100" dirty="0" smtClean="0"/>
                      <a:t> FRUTAS</a:t>
                    </a:r>
                    <a:endParaRPr lang="en-US" dirty="0"/>
                  </a:p>
                </c:rich>
              </c:tx>
              <c:spPr>
                <a:noFill/>
                <a:ln w="9525">
                  <a:noFill/>
                </a:ln>
                <a:effectLst/>
              </c:spPr>
              <c:txPr>
                <a:bodyPr rot="0" spcFirstLastPara="1" vertOverflow="ellipsis" horzOverflow="clip" vert="horz" wrap="square" lIns="38100" tIns="19050" rIns="38100" bIns="19050" anchor="ctr" anchorCtr="1">
                  <a:noAutofit/>
                </a:bodyPr>
                <a:lstStyle/>
                <a:p>
                  <a:pPr>
                    <a:defRPr sz="1100" b="1" i="0" u="none" strike="noStrike" kern="1200" baseline="0">
                      <a:solidFill>
                        <a:schemeClr val="lt1"/>
                      </a:solidFill>
                      <a:latin typeface="+mn-lt"/>
                      <a:ea typeface="+mn-ea"/>
                      <a:cs typeface="+mn-cs"/>
                    </a:defRPr>
                  </a:pPr>
                  <a:endParaRPr lang="es-ES"/>
                </a:p>
              </c:txPr>
              <c:showLegendKey val="0"/>
              <c:showVal val="0"/>
              <c:showCatName val="1"/>
              <c:showSerName val="0"/>
              <c:showPercent val="1"/>
              <c:showBubbleSize val="0"/>
              <c:extLst>
                <c:ext xmlns:c15="http://schemas.microsoft.com/office/drawing/2012/chart" uri="{CE6537A1-D6FC-4f65-9D91-7224C49458BB}">
                  <c15:spPr xmlns:c15="http://schemas.microsoft.com/office/drawing/2012/chart">
                    <a:prstGeom prst="rect">
                      <a:avLst/>
                    </a:prstGeom>
                    <a:noFill/>
                    <a:ln>
                      <a:noFill/>
                    </a:ln>
                  </c15:spPr>
                  <c15:layout/>
                </c:ext>
              </c:extLst>
            </c:dLbl>
            <c:dLbl>
              <c:idx val="6"/>
              <c:layout>
                <c:manualLayout>
                  <c:x val="9.1603539678057466E-3"/>
                  <c:y val="-3.2469442520416607E-2"/>
                </c:manualLayout>
              </c:layout>
              <c:tx>
                <c:rich>
                  <a:bodyPr/>
                  <a:lstStyle/>
                  <a:p>
                    <a:r>
                      <a:rPr lang="es-ES" sz="1100" b="1" i="0" u="none" strike="noStrike" kern="1200" baseline="0" dirty="0" smtClean="0">
                        <a:solidFill>
                          <a:prstClr val="white"/>
                        </a:solidFill>
                      </a:rPr>
                      <a:t>PROGRAMA DE ASEGURAMIENTO DE </a:t>
                    </a:r>
                    <a:r>
                      <a:rPr lang="es-ES" baseline="0" dirty="0" smtClean="0"/>
                      <a:t> FRUTAS Y HORTALIZAS</a:t>
                    </a:r>
                    <a:endParaRPr lang="es-ES" dirty="0"/>
                  </a:p>
                </c:rich>
              </c:tx>
              <c:showLegendKey val="0"/>
              <c:showVal val="0"/>
              <c:showCatName val="1"/>
              <c:showSerName val="0"/>
              <c:showPercent val="1"/>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lt1"/>
                    </a:solidFill>
                    <a:latin typeface="+mn-lt"/>
                    <a:ea typeface="+mn-ea"/>
                    <a:cs typeface="+mn-cs"/>
                  </a:defRPr>
                </a:pPr>
                <a:endParaRPr lang="es-ES"/>
              </a:p>
            </c:txPr>
            <c:showLegendKey val="0"/>
            <c:showVal val="0"/>
            <c:showCatName val="1"/>
            <c:showSerName val="0"/>
            <c:showPercent val="1"/>
            <c:showBubbleSize val="0"/>
            <c:showLeaderLines val="1"/>
            <c:leaderLines>
              <c:spPr>
                <a:ln w="9525" cap="flat" cmpd="sng" algn="ctr">
                  <a:solidFill>
                    <a:schemeClr val="dk1">
                      <a:lumMod val="35000"/>
                      <a:lumOff val="65000"/>
                    </a:schemeClr>
                  </a:solidFill>
                  <a:round/>
                </a:ln>
                <a:effectLst/>
              </c:spPr>
            </c:leaderLines>
            <c:extLst>
              <c:ext xmlns:c15="http://schemas.microsoft.com/office/drawing/2012/chart" uri="{CE6537A1-D6FC-4f65-9D91-7224C49458BB}"/>
            </c:extLst>
          </c:dLbls>
          <c:cat>
            <c:strRef>
              <c:f>Hoja1!$G$9:$G$15</c:f>
              <c:strCache>
                <c:ptCount val="7"/>
                <c:pt idx="0">
                  <c:v>INSPECCION Y CUARENTENA ANIMAL</c:v>
                </c:pt>
                <c:pt idx="1">
                  <c:v>EPIDEMIOLOGÍA VETERINARIA</c:v>
                </c:pt>
                <c:pt idx="2">
                  <c:v>REGISTRO DE INSUMOS PECUARIOS</c:v>
                </c:pt>
                <c:pt idx="3">
                  <c:v>RASTREABILIDAD BOVINA Y BUBALINA</c:v>
                </c:pt>
                <c:pt idx="4">
                  <c:v>PROGRAMAS DE SANIDAD ANIMAL</c:v>
                </c:pt>
                <c:pt idx="5">
                  <c:v>LABORATORIOS EN SANIDAD ANIMAL</c:v>
                </c:pt>
                <c:pt idx="6">
                  <c:v>SANIDAD ANIMAL DE ACUICULTURA</c:v>
                </c:pt>
              </c:strCache>
            </c:strRef>
          </c:cat>
          <c:val>
            <c:numRef>
              <c:f>Hoja1!$H$9:$H$15</c:f>
              <c:numCache>
                <c:formatCode>General</c:formatCode>
                <c:ptCount val="7"/>
                <c:pt idx="0">
                  <c:v>12</c:v>
                </c:pt>
                <c:pt idx="1">
                  <c:v>12</c:v>
                </c:pt>
                <c:pt idx="2">
                  <c:v>12</c:v>
                </c:pt>
                <c:pt idx="3">
                  <c:v>12</c:v>
                </c:pt>
                <c:pt idx="4">
                  <c:v>12</c:v>
                </c:pt>
                <c:pt idx="5">
                  <c:v>12</c:v>
                </c:pt>
                <c:pt idx="6">
                  <c:v>12</c:v>
                </c:pt>
              </c:numCache>
            </c:numRef>
          </c:val>
        </c:ser>
        <c:dLbls>
          <c:showLegendKey val="0"/>
          <c:showVal val="0"/>
          <c:showCatName val="1"/>
          <c:showSerName val="0"/>
          <c:showPercent val="1"/>
          <c:showBubbleSize val="0"/>
          <c:showLeaderLines val="1"/>
        </c:dLbls>
        <c:firstSliceAng val="44"/>
        <c:holeSize val="32"/>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es-E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7853060507365545"/>
          <c:y val="0"/>
          <c:w val="0.77322318474271856"/>
          <c:h val="1"/>
        </c:manualLayout>
      </c:layout>
      <c:pie3DChart>
        <c:varyColors val="1"/>
        <c:ser>
          <c:idx val="0"/>
          <c:order val="0"/>
          <c:tx>
            <c:strRef>
              <c:f>Hoja1!$D$1</c:f>
              <c:strCache>
                <c:ptCount val="1"/>
                <c:pt idx="0">
                  <c:v>INICIAL </c:v>
                </c:pt>
              </c:strCache>
            </c:strRef>
          </c:tx>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E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Hoja1!$C$2:$C$5</c:f>
              <c:strCache>
                <c:ptCount val="4"/>
                <c:pt idx="1">
                  <c:v>TGN  </c:v>
                </c:pt>
                <c:pt idx="2">
                  <c:v>Recursos Propios  </c:v>
                </c:pt>
                <c:pt idx="3">
                  <c:v>TGN-IDH Gobernaciones (La Paz y Oruro) * </c:v>
                </c:pt>
              </c:strCache>
            </c:strRef>
          </c:cat>
          <c:val>
            <c:numRef>
              <c:f>Hoja1!$D$2:$D$5</c:f>
            </c:numRef>
          </c:val>
        </c:ser>
        <c:ser>
          <c:idx val="1"/>
          <c:order val="1"/>
          <c:tx>
            <c:strRef>
              <c:f>Hoja1!$E$1</c:f>
              <c:strCache>
                <c:ptCount val="1"/>
                <c:pt idx="0">
                  <c:v>ADICIONALES </c:v>
                </c:pt>
              </c:strCache>
            </c:strRef>
          </c:tx>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E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Hoja1!$C$2:$C$5</c:f>
              <c:strCache>
                <c:ptCount val="4"/>
                <c:pt idx="1">
                  <c:v>TGN  </c:v>
                </c:pt>
                <c:pt idx="2">
                  <c:v>Recursos Propios  </c:v>
                </c:pt>
                <c:pt idx="3">
                  <c:v>TGN-IDH Gobernaciones (La Paz y Oruro) * </c:v>
                </c:pt>
              </c:strCache>
            </c:strRef>
          </c:cat>
          <c:val>
            <c:numRef>
              <c:f>Hoja1!$E$2:$E$5</c:f>
            </c:numRef>
          </c:val>
        </c:ser>
        <c:ser>
          <c:idx val="2"/>
          <c:order val="2"/>
          <c:tx>
            <c:strRef>
              <c:f>Hoja1!$F$1</c:f>
              <c:strCache>
                <c:ptCount val="1"/>
                <c:pt idx="0">
                  <c:v>PTTO. VIGENTE 2017</c:v>
                </c:pt>
              </c:strCache>
            </c:strRef>
          </c:tx>
          <c:explosion val="9"/>
          <c:dPt>
            <c:idx val="0"/>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dPt>
          <c:dPt>
            <c:idx val="1"/>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dPt>
          <c:dPt>
            <c:idx val="2"/>
            <c:bubble3D val="0"/>
            <c:spPr>
              <a:solidFill>
                <a:srgbClr val="92D050"/>
              </a:solidFill>
              <a:ln>
                <a:noFill/>
              </a:ln>
              <a:effectLst>
                <a:outerShdw blurRad="57150" dist="19050" dir="5400000" algn="ctr" rotWithShape="0">
                  <a:srgbClr val="000000">
                    <a:alpha val="63000"/>
                  </a:srgbClr>
                </a:outerShdw>
              </a:effectLst>
              <a:sp3d/>
            </c:spPr>
          </c:dPt>
          <c:dPt>
            <c:idx val="3"/>
            <c:bubble3D val="0"/>
            <c:spPr>
              <a:gradFill rotWithShape="1">
                <a:gsLst>
                  <a:gs pos="0">
                    <a:schemeClr val="accent2">
                      <a:lumMod val="60000"/>
                      <a:satMod val="103000"/>
                      <a:lumMod val="102000"/>
                      <a:tint val="94000"/>
                    </a:schemeClr>
                  </a:gs>
                  <a:gs pos="50000">
                    <a:schemeClr val="accent2">
                      <a:lumMod val="60000"/>
                      <a:satMod val="110000"/>
                      <a:lumMod val="100000"/>
                      <a:shade val="100000"/>
                    </a:schemeClr>
                  </a:gs>
                  <a:gs pos="100000">
                    <a:schemeClr val="accent2">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a:sp3d/>
            </c:spPr>
          </c:dPt>
          <c:dLbls>
            <c:dLbl>
              <c:idx val="1"/>
              <c:layout>
                <c:manualLayout>
                  <c:x val="-0.13491308782316469"/>
                  <c:y val="6.8243905381827757E-2"/>
                </c:manualLayout>
              </c:layout>
              <c:showLegendKey val="0"/>
              <c:showVal val="0"/>
              <c:showCatName val="0"/>
              <c:showSerName val="0"/>
              <c:showPercent val="1"/>
              <c:showBubbleSize val="0"/>
              <c:extLst>
                <c:ext xmlns:c15="http://schemas.microsoft.com/office/drawing/2012/chart" uri="{CE6537A1-D6FC-4f65-9D91-7224C49458BB}">
                  <c15:layout/>
                </c:ext>
              </c:extLst>
            </c:dLbl>
            <c:dLbl>
              <c:idx val="2"/>
              <c:layout>
                <c:manualLayout>
                  <c:x val="0.21462495075858581"/>
                  <c:y val="-0.21932787599332509"/>
                </c:manualLayout>
              </c:layout>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endParaRPr lang="es-ES"/>
                </a:p>
              </c:txPr>
              <c:showLegendKey val="0"/>
              <c:showVal val="0"/>
              <c:showCatName val="0"/>
              <c:showSerName val="0"/>
              <c:showPercent val="1"/>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s-E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Hoja1!$C$2:$C$5</c:f>
              <c:strCache>
                <c:ptCount val="4"/>
                <c:pt idx="1">
                  <c:v>TGN  </c:v>
                </c:pt>
                <c:pt idx="2">
                  <c:v>Recursos Propios  </c:v>
                </c:pt>
                <c:pt idx="3">
                  <c:v>TGN-IDH Gobernaciones (La Paz y Oruro) * </c:v>
                </c:pt>
              </c:strCache>
            </c:strRef>
          </c:cat>
          <c:val>
            <c:numRef>
              <c:f>Hoja1!$F$2:$F$5</c:f>
              <c:numCache>
                <c:formatCode>#,##0.00</c:formatCode>
                <c:ptCount val="4"/>
                <c:pt idx="1">
                  <c:v>18879396</c:v>
                </c:pt>
                <c:pt idx="2">
                  <c:v>71050844</c:v>
                </c:pt>
                <c:pt idx="3">
                  <c:v>756800</c:v>
                </c:pt>
              </c:numCache>
            </c:numRef>
          </c:val>
        </c:ser>
        <c:dLbls>
          <c:showLegendKey val="0"/>
          <c:showVal val="0"/>
          <c:showCatName val="0"/>
          <c:showSerName val="0"/>
          <c:showPercent val="1"/>
          <c:showBubbleSize val="0"/>
          <c:showLeaderLines val="1"/>
        </c:dLbls>
      </c:pie3DChart>
      <c:spPr>
        <a:noFill/>
        <a:ln>
          <a:noFill/>
        </a:ln>
        <a:effectLst/>
      </c:spPr>
    </c:plotArea>
    <c:legend>
      <c:legendPos val="r"/>
      <c:legendEntry>
        <c:idx val="0"/>
        <c:delete val="1"/>
      </c:legendEntry>
      <c:layout>
        <c:manualLayout>
          <c:xMode val="edge"/>
          <c:yMode val="edge"/>
          <c:x val="4.0972661028503117E-2"/>
          <c:y val="0.79102422266631256"/>
          <c:w val="0.92828063680605055"/>
          <c:h val="0.12183425757776564"/>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s-ES"/>
        </a:p>
      </c:txPr>
    </c:legend>
    <c:plotVisOnly val="1"/>
    <c:dispBlanksAs val="gap"/>
    <c:showDLblsOverMax val="0"/>
  </c:chart>
  <c:spPr>
    <a:noFill/>
    <a:ln>
      <a:noFill/>
    </a:ln>
    <a:effectLst/>
  </c:spPr>
  <c:txPr>
    <a:bodyPr/>
    <a:lstStyle/>
    <a:p>
      <a:pPr>
        <a:defRPr/>
      </a:pPr>
      <a:endParaRPr lang="es-E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Pt>
            <c:idx val="1"/>
            <c:invertIfNegative val="0"/>
            <c:bubble3D val="0"/>
            <c:spPr>
              <a:solidFill>
                <a:schemeClr val="accent2">
                  <a:lumMod val="40000"/>
                  <a:lumOff val="60000"/>
                </a:schemeClr>
              </a:solidFill>
              <a:ln>
                <a:solidFill>
                  <a:schemeClr val="accent4">
                    <a:lumMod val="40000"/>
                    <a:lumOff val="60000"/>
                  </a:schemeClr>
                </a:solidFill>
              </a:ln>
              <a:effectLst/>
            </c:spPr>
          </c:dPt>
          <c:dPt>
            <c:idx val="2"/>
            <c:invertIfNegative val="0"/>
            <c:bubble3D val="0"/>
            <c:spPr>
              <a:solidFill>
                <a:schemeClr val="accent4">
                  <a:lumMod val="40000"/>
                  <a:lumOff val="60000"/>
                </a:schemeClr>
              </a:solidFill>
              <a:ln>
                <a:noFill/>
              </a:ln>
              <a:effectLst/>
            </c:spPr>
          </c:dPt>
          <c:dPt>
            <c:idx val="3"/>
            <c:invertIfNegative val="0"/>
            <c:bubble3D val="0"/>
            <c:spPr>
              <a:solidFill>
                <a:schemeClr val="accent5">
                  <a:lumMod val="60000"/>
                  <a:lumOff val="40000"/>
                </a:schemeClr>
              </a:solidFill>
              <a:ln>
                <a:noFill/>
              </a:ln>
              <a:effectLst/>
            </c:spPr>
          </c:dPt>
          <c:dPt>
            <c:idx val="4"/>
            <c:invertIfNegative val="0"/>
            <c:bubble3D val="0"/>
            <c:spPr>
              <a:solidFill>
                <a:schemeClr val="accent6">
                  <a:lumMod val="60000"/>
                  <a:lumOff val="40000"/>
                </a:schemeClr>
              </a:solidFill>
              <a:ln>
                <a:noFill/>
              </a:ln>
              <a:effectLst/>
            </c:spPr>
          </c:dPt>
          <c:dPt>
            <c:idx val="5"/>
            <c:invertIfNegative val="0"/>
            <c:bubble3D val="0"/>
            <c:spPr>
              <a:solidFill>
                <a:srgbClr val="7030A0"/>
              </a:solidFill>
              <a:ln>
                <a:noFill/>
              </a:ln>
              <a:effectLst/>
            </c:spPr>
          </c:dPt>
          <c:dPt>
            <c:idx val="6"/>
            <c:invertIfNegative val="0"/>
            <c:bubble3D val="0"/>
            <c:spPr>
              <a:solidFill>
                <a:srgbClr val="FF0000"/>
              </a:solidFill>
              <a:ln>
                <a:noFill/>
              </a:ln>
              <a:effectLst/>
            </c:spPr>
          </c:dPt>
          <c:cat>
            <c:strRef>
              <c:f>Hoja2!$E$24:$K$24</c:f>
              <c:strCache>
                <c:ptCount val="7"/>
                <c:pt idx="0">
                  <c:v>2011</c:v>
                </c:pt>
                <c:pt idx="1">
                  <c:v>2012</c:v>
                </c:pt>
                <c:pt idx="2">
                  <c:v>2013</c:v>
                </c:pt>
                <c:pt idx="3">
                  <c:v>2014</c:v>
                </c:pt>
                <c:pt idx="4">
                  <c:v>2015</c:v>
                </c:pt>
                <c:pt idx="5">
                  <c:v>2016</c:v>
                </c:pt>
                <c:pt idx="6">
                  <c:v>2017*</c:v>
                </c:pt>
              </c:strCache>
            </c:strRef>
          </c:cat>
          <c:val>
            <c:numRef>
              <c:f>Hoja2!$E$25:$K$25</c:f>
              <c:numCache>
                <c:formatCode>_(* #,##0_);_(* \(#,##0\);_(* "-"??_);_(@_)</c:formatCode>
                <c:ptCount val="7"/>
                <c:pt idx="0">
                  <c:v>24998200.670000002</c:v>
                </c:pt>
                <c:pt idx="1">
                  <c:v>32911057.27</c:v>
                </c:pt>
                <c:pt idx="2">
                  <c:v>53379230.390000001</c:v>
                </c:pt>
                <c:pt idx="3">
                  <c:v>53804304.609999999</c:v>
                </c:pt>
                <c:pt idx="4">
                  <c:v>60182025</c:v>
                </c:pt>
                <c:pt idx="5">
                  <c:v>69126017</c:v>
                </c:pt>
                <c:pt idx="6">
                  <c:v>90876399</c:v>
                </c:pt>
              </c:numCache>
            </c:numRef>
          </c:val>
        </c:ser>
        <c:dLbls>
          <c:showLegendKey val="0"/>
          <c:showVal val="0"/>
          <c:showCatName val="0"/>
          <c:showSerName val="0"/>
          <c:showPercent val="0"/>
          <c:showBubbleSize val="0"/>
        </c:dLbls>
        <c:gapWidth val="150"/>
        <c:axId val="52623376"/>
        <c:axId val="52623768"/>
      </c:barChart>
      <c:lineChart>
        <c:grouping val="standard"/>
        <c:varyColors val="0"/>
        <c:ser>
          <c:idx val="1"/>
          <c:order val="1"/>
          <c:spPr>
            <a:ln w="28575" cap="rnd">
              <a:solidFill>
                <a:schemeClr val="accent2"/>
              </a:solidFill>
              <a:round/>
            </a:ln>
            <a:effectLst/>
          </c:spPr>
          <c:marker>
            <c:symbol val="none"/>
          </c:marker>
          <c:val>
            <c:numRef>
              <c:f>Hoja2!$E$26:$K$26</c:f>
              <c:numCache>
                <c:formatCode>_(* #,##0_);_(* \(#,##0\);_(* "-"??_);_(@_)</c:formatCode>
                <c:ptCount val="7"/>
                <c:pt idx="0">
                  <c:v>24998200.670000002</c:v>
                </c:pt>
                <c:pt idx="1">
                  <c:v>32911057.27</c:v>
                </c:pt>
                <c:pt idx="2">
                  <c:v>53379230.390000001</c:v>
                </c:pt>
                <c:pt idx="3">
                  <c:v>53804304.609999999</c:v>
                </c:pt>
                <c:pt idx="4">
                  <c:v>60182025</c:v>
                </c:pt>
                <c:pt idx="5">
                  <c:v>69126017</c:v>
                </c:pt>
                <c:pt idx="6">
                  <c:v>90876399</c:v>
                </c:pt>
              </c:numCache>
            </c:numRef>
          </c:val>
          <c:smooth val="0"/>
        </c:ser>
        <c:dLbls>
          <c:showLegendKey val="0"/>
          <c:showVal val="0"/>
          <c:showCatName val="0"/>
          <c:showSerName val="0"/>
          <c:showPercent val="0"/>
          <c:showBubbleSize val="0"/>
        </c:dLbls>
        <c:marker val="1"/>
        <c:smooth val="0"/>
        <c:axId val="52623376"/>
        <c:axId val="52623768"/>
      </c:lineChart>
      <c:catAx>
        <c:axId val="52623376"/>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BO"/>
                  <a:t>AÑOS</a:t>
                </a:r>
              </a:p>
            </c:rich>
          </c:tx>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E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s-ES"/>
          </a:p>
        </c:txPr>
        <c:crossAx val="52623768"/>
        <c:crosses val="autoZero"/>
        <c:auto val="1"/>
        <c:lblAlgn val="ctr"/>
        <c:lblOffset val="100"/>
        <c:noMultiLvlLbl val="0"/>
      </c:catAx>
      <c:valAx>
        <c:axId val="5262376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r>
                  <a:rPr lang="es-BO" b="1"/>
                  <a:t>MILLONES DE BOLIVIANOS</a:t>
                </a:r>
              </a:p>
            </c:rich>
          </c:tx>
          <c:layout/>
          <c:overlay val="0"/>
          <c:spPr>
            <a:noFill/>
            <a:ln>
              <a:noFill/>
            </a:ln>
            <a:effectLst/>
          </c:spPr>
          <c:txPr>
            <a:bodyPr rot="-54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s-ES"/>
            </a:p>
          </c:txPr>
        </c:title>
        <c:numFmt formatCode="_(* #,##0_);_(* \(#,##0\);_(* &quot;-&quot;??_);_(@_)"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526233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E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584229562768073"/>
          <c:y val="2.874852458106639E-2"/>
          <c:w val="0.57476021108462017"/>
          <c:h val="0.84338613389275063"/>
        </c:manualLayout>
      </c:layout>
      <c:doughnutChart>
        <c:varyColors val="1"/>
        <c:ser>
          <c:idx val="0"/>
          <c:order val="0"/>
          <c:spPr>
            <a:effectLst>
              <a:outerShdw blurRad="50800" dist="38100" dir="16200000" rotWithShape="0">
                <a:prstClr val="black">
                  <a:alpha val="40000"/>
                </a:prstClr>
              </a:outerShdw>
            </a:effectLst>
          </c:spPr>
          <c:explosion val="2"/>
          <c:dPt>
            <c:idx val="0"/>
            <c:bubble3D val="0"/>
            <c:spPr>
              <a:solidFill>
                <a:schemeClr val="accent1"/>
              </a:solidFill>
              <a:ln>
                <a:noFill/>
              </a:ln>
              <a:effectLst>
                <a:outerShdw blurRad="50800" dist="38100" dir="16200000" rotWithShape="0">
                  <a:prstClr val="black">
                    <a:alpha val="40000"/>
                  </a:prstClr>
                </a:outerShdw>
              </a:effectLst>
            </c:spPr>
          </c:dPt>
          <c:dPt>
            <c:idx val="1"/>
            <c:bubble3D val="0"/>
            <c:spPr>
              <a:solidFill>
                <a:schemeClr val="accent2"/>
              </a:solidFill>
              <a:ln>
                <a:noFill/>
              </a:ln>
              <a:effectLst>
                <a:outerShdw blurRad="50800" dist="38100" dir="16200000" rotWithShape="0">
                  <a:prstClr val="black">
                    <a:alpha val="40000"/>
                  </a:prstClr>
                </a:outerShdw>
              </a:effectLst>
            </c:spPr>
          </c:dPt>
          <c:dPt>
            <c:idx val="2"/>
            <c:bubble3D val="0"/>
            <c:spPr>
              <a:solidFill>
                <a:schemeClr val="accent3"/>
              </a:solidFill>
              <a:ln>
                <a:noFill/>
              </a:ln>
              <a:effectLst>
                <a:outerShdw blurRad="50800" dist="38100" dir="16200000" rotWithShape="0">
                  <a:prstClr val="black">
                    <a:alpha val="40000"/>
                  </a:prstClr>
                </a:outerShdw>
              </a:effectLst>
            </c:spPr>
          </c:dPt>
          <c:dPt>
            <c:idx val="3"/>
            <c:bubble3D val="0"/>
            <c:spPr>
              <a:solidFill>
                <a:schemeClr val="accent4"/>
              </a:solidFill>
              <a:ln>
                <a:noFill/>
              </a:ln>
              <a:effectLst>
                <a:outerShdw blurRad="50800" dist="38100" dir="16200000" rotWithShape="0">
                  <a:prstClr val="black">
                    <a:alpha val="40000"/>
                  </a:prstClr>
                </a:outerShdw>
              </a:effectLst>
            </c:spPr>
          </c:dPt>
          <c:dPt>
            <c:idx val="4"/>
            <c:bubble3D val="0"/>
            <c:spPr>
              <a:solidFill>
                <a:schemeClr val="accent5"/>
              </a:solidFill>
              <a:ln>
                <a:noFill/>
              </a:ln>
              <a:effectLst>
                <a:outerShdw blurRad="50800" dist="38100" dir="16200000" rotWithShape="0">
                  <a:prstClr val="black">
                    <a:alpha val="40000"/>
                  </a:prstClr>
                </a:outerShdw>
              </a:effectLst>
            </c:spPr>
          </c:dPt>
          <c:dPt>
            <c:idx val="5"/>
            <c:bubble3D val="0"/>
            <c:spPr>
              <a:solidFill>
                <a:schemeClr val="accent6"/>
              </a:solidFill>
              <a:ln>
                <a:noFill/>
              </a:ln>
              <a:effectLst>
                <a:outerShdw blurRad="50800" dist="38100" dir="16200000" rotWithShape="0">
                  <a:prstClr val="black">
                    <a:alpha val="40000"/>
                  </a:prstClr>
                </a:outerShdw>
              </a:effectLst>
            </c:spPr>
          </c:dPt>
          <c:dPt>
            <c:idx val="6"/>
            <c:bubble3D val="0"/>
            <c:spPr>
              <a:solidFill>
                <a:schemeClr val="accent1">
                  <a:lumMod val="60000"/>
                </a:schemeClr>
              </a:solidFill>
              <a:ln>
                <a:noFill/>
              </a:ln>
              <a:effectLst>
                <a:outerShdw blurRad="50800" dist="38100" dir="16200000" rotWithShape="0">
                  <a:prstClr val="black">
                    <a:alpha val="40000"/>
                  </a:prstClr>
                </a:outerShdw>
              </a:effectLst>
            </c:spPr>
          </c:dPt>
          <c:dLbls>
            <c:dLbl>
              <c:idx val="0"/>
              <c:layout>
                <c:manualLayout>
                  <c:x val="7.7335867983139382E-3"/>
                  <c:y val="9.1196732715481468E-3"/>
                </c:manualLayout>
              </c:layout>
              <c:tx>
                <c:rich>
                  <a:bodyPr rot="0" spcFirstLastPara="1" vertOverflow="ellipsis" vert="horz" wrap="square" lIns="38100" tIns="19050" rIns="38100" bIns="19050" anchor="ctr" anchorCtr="1">
                    <a:noAutofit/>
                  </a:bodyPr>
                  <a:lstStyle/>
                  <a:p>
                    <a:pPr>
                      <a:defRPr sz="1100" b="1" i="0" u="none" strike="noStrike" kern="1200" baseline="0">
                        <a:solidFill>
                          <a:schemeClr val="lt1"/>
                        </a:solidFill>
                        <a:latin typeface="+mn-lt"/>
                        <a:ea typeface="+mn-ea"/>
                        <a:cs typeface="+mn-cs"/>
                      </a:defRPr>
                    </a:pPr>
                    <a:fld id="{60DD60C0-7C3D-4AF0-8C21-7A4B6C705C99}" type="CATEGORYNAME">
                      <a:rPr lang="en-US" sz="1100" smtClean="0"/>
                      <a:pPr>
                        <a:defRPr sz="1100" b="1" i="0" u="none" strike="noStrike" kern="1200" baseline="0">
                          <a:solidFill>
                            <a:schemeClr val="lt1"/>
                          </a:solidFill>
                          <a:latin typeface="+mn-lt"/>
                          <a:ea typeface="+mn-ea"/>
                          <a:cs typeface="+mn-cs"/>
                        </a:defRPr>
                      </a:pPr>
                      <a:t>[NOMBRE DE CATEGORÍA]</a:t>
                    </a:fld>
                    <a:endParaRPr lang="es-ES"/>
                  </a:p>
                </c:rich>
              </c:tx>
              <c:spPr>
                <a:noFill/>
                <a:ln>
                  <a:noFill/>
                </a:ln>
                <a:effectLst/>
              </c:spPr>
              <c:showLegendKey val="0"/>
              <c:showVal val="0"/>
              <c:showCatName val="1"/>
              <c:showSerName val="0"/>
              <c:showPercent val="1"/>
              <c:showBubbleSize val="0"/>
              <c:extLst>
                <c:ext xmlns:c15="http://schemas.microsoft.com/office/drawing/2012/chart" uri="{CE6537A1-D6FC-4f65-9D91-7224C49458BB}">
                  <c15:layout>
                    <c:manualLayout>
                      <c:w val="0.14636235893477587"/>
                      <c:h val="9.7968090119605958E-2"/>
                    </c:manualLayout>
                  </c15:layout>
                  <c15:dlblFieldTable/>
                  <c15:showDataLabelsRange val="0"/>
                </c:ext>
              </c:extLst>
            </c:dLbl>
            <c:dLbl>
              <c:idx val="1"/>
              <c:layout>
                <c:manualLayout>
                  <c:x val="1.374859875255824E-2"/>
                  <c:y val="1.3679509907322219E-2"/>
                </c:manualLayout>
              </c:layout>
              <c:tx>
                <c:rich>
                  <a:bodyPr/>
                  <a:lstStyle/>
                  <a:p>
                    <a:fld id="{D37CB834-2847-43AD-A69C-1D1AE051E5BA}" type="CATEGORYNAME">
                      <a:rPr lang="en-US" smtClean="0"/>
                      <a:pPr/>
                      <a:t>[NOMBRE DE CATEGORÍA]</a:t>
                    </a:fld>
                    <a:endParaRPr lang="es-ES"/>
                  </a:p>
                </c:rich>
              </c:tx>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dLbl>
              <c:idx val="2"/>
              <c:layout>
                <c:manualLayout>
                  <c:x val="-1.0311449064418712E-2"/>
                  <c:y val="-5.6997957947175909E-3"/>
                </c:manualLayout>
              </c:layout>
              <c:tx>
                <c:rich>
                  <a:bodyPr rot="0" spcFirstLastPara="1" vertOverflow="ellipsis" vert="horz" wrap="square" lIns="38100" tIns="19050" rIns="38100" bIns="19050" anchor="ctr" anchorCtr="1">
                    <a:noAutofit/>
                  </a:bodyPr>
                  <a:lstStyle/>
                  <a:p>
                    <a:pPr>
                      <a:defRPr sz="1100" b="1" i="0" u="none" strike="noStrike" kern="1200" baseline="0">
                        <a:solidFill>
                          <a:schemeClr val="lt1"/>
                        </a:solidFill>
                        <a:latin typeface="+mn-lt"/>
                        <a:ea typeface="+mn-ea"/>
                        <a:cs typeface="+mn-cs"/>
                      </a:defRPr>
                    </a:pPr>
                    <a:fld id="{963BF358-91E4-48E5-8D8F-CE13B6809637}" type="CATEGORYNAME">
                      <a:rPr lang="en-US" sz="1100" smtClean="0"/>
                      <a:pPr>
                        <a:defRPr sz="1100" b="1" i="0" u="none" strike="noStrike" kern="1200" baseline="0">
                          <a:solidFill>
                            <a:schemeClr val="lt1"/>
                          </a:solidFill>
                          <a:latin typeface="+mn-lt"/>
                          <a:ea typeface="+mn-ea"/>
                          <a:cs typeface="+mn-cs"/>
                        </a:defRPr>
                      </a:pPr>
                      <a:t>[NOMBRE DE CATEGORÍA]</a:t>
                    </a:fld>
                    <a:endParaRPr lang="es-ES"/>
                  </a:p>
                </c:rich>
              </c:tx>
              <c:spPr>
                <a:noFill/>
                <a:ln>
                  <a:noFill/>
                </a:ln>
                <a:effectLst/>
              </c:spPr>
              <c:showLegendKey val="0"/>
              <c:showVal val="0"/>
              <c:showCatName val="1"/>
              <c:showSerName val="0"/>
              <c:showPercent val="1"/>
              <c:showBubbleSize val="0"/>
              <c:extLst>
                <c:ext xmlns:c15="http://schemas.microsoft.com/office/drawing/2012/chart" uri="{CE6537A1-D6FC-4f65-9D91-7224C49458BB}">
                  <c15:layout>
                    <c:manualLayout>
                      <c:w val="0.12932275701625096"/>
                      <c:h val="9.5688171801718916E-2"/>
                    </c:manualLayout>
                  </c15:layout>
                  <c15:dlblFieldTable/>
                  <c15:showDataLabelsRange val="0"/>
                </c:ext>
              </c:extLst>
            </c:dLbl>
            <c:dLbl>
              <c:idx val="3"/>
              <c:layout>
                <c:manualLayout>
                  <c:x val="-1.7185748440697801E-3"/>
                  <c:y val="4.5598366357740309E-3"/>
                </c:manualLayout>
              </c:layout>
              <c:tx>
                <c:rich>
                  <a:bodyPr rot="0" spcFirstLastPara="1" vertOverflow="ellipsis" vert="horz" wrap="square" lIns="38100" tIns="19050" rIns="38100" bIns="19050" anchor="ctr" anchorCtr="1">
                    <a:noAutofit/>
                  </a:bodyPr>
                  <a:lstStyle/>
                  <a:p>
                    <a:pPr>
                      <a:defRPr sz="1100" b="1" i="0" u="none" strike="noStrike" kern="1200" baseline="0">
                        <a:solidFill>
                          <a:schemeClr val="lt1"/>
                        </a:solidFill>
                        <a:latin typeface="+mn-lt"/>
                        <a:ea typeface="+mn-ea"/>
                        <a:cs typeface="+mn-cs"/>
                      </a:defRPr>
                    </a:pPr>
                    <a:fld id="{A6B74904-2769-47CD-B9FA-D02FDAABC8AC}" type="CATEGORYNAME">
                      <a:rPr lang="en-US" sz="1100" smtClean="0"/>
                      <a:pPr>
                        <a:defRPr sz="1100" b="1" i="0" u="none" strike="noStrike" kern="1200" baseline="0">
                          <a:solidFill>
                            <a:schemeClr val="lt1"/>
                          </a:solidFill>
                          <a:latin typeface="+mn-lt"/>
                          <a:ea typeface="+mn-ea"/>
                          <a:cs typeface="+mn-cs"/>
                        </a:defRPr>
                      </a:pPr>
                      <a:t>[NOMBRE DE CATEGORÍA]</a:t>
                    </a:fld>
                    <a:endParaRPr lang="es-ES"/>
                  </a:p>
                </c:rich>
              </c:tx>
              <c:spPr>
                <a:noFill/>
                <a:ln>
                  <a:noFill/>
                </a:ln>
                <a:effectLst/>
              </c:spPr>
              <c:showLegendKey val="0"/>
              <c:showVal val="0"/>
              <c:showCatName val="1"/>
              <c:showSerName val="0"/>
              <c:showPercent val="1"/>
              <c:showBubbleSize val="0"/>
              <c:extLst>
                <c:ext xmlns:c15="http://schemas.microsoft.com/office/drawing/2012/chart" uri="{CE6537A1-D6FC-4f65-9D91-7224C49458BB}">
                  <c15:layout>
                    <c:manualLayout>
                      <c:w val="0.14706710994169836"/>
                      <c:h val="0.11620743666270224"/>
                    </c:manualLayout>
                  </c15:layout>
                  <c15:dlblFieldTable/>
                  <c15:showDataLabelsRange val="0"/>
                </c:ext>
              </c:extLst>
            </c:dLbl>
            <c:dLbl>
              <c:idx val="4"/>
              <c:layout>
                <c:manualLayout>
                  <c:x val="-1.3748598752558303E-2"/>
                  <c:y val="-7.9797141126046484E-3"/>
                </c:manualLayout>
              </c:layout>
              <c:tx>
                <c:rich>
                  <a:bodyPr rot="0" spcFirstLastPara="1" vertOverflow="ellipsis" vert="horz" wrap="square" lIns="38100" tIns="19050" rIns="38100" bIns="19050" anchor="ctr" anchorCtr="1">
                    <a:noAutofit/>
                  </a:bodyPr>
                  <a:lstStyle/>
                  <a:p>
                    <a:pPr>
                      <a:defRPr sz="1100" b="1" i="0" u="none" strike="noStrike" kern="1200" baseline="0">
                        <a:solidFill>
                          <a:schemeClr val="lt1"/>
                        </a:solidFill>
                        <a:latin typeface="+mn-lt"/>
                        <a:ea typeface="+mn-ea"/>
                        <a:cs typeface="+mn-cs"/>
                      </a:defRPr>
                    </a:pPr>
                    <a:fld id="{E6B44056-17EF-4B8E-A693-FA4D8D86EF49}" type="CATEGORYNAME">
                      <a:rPr lang="en-US" sz="1100" smtClean="0"/>
                      <a:pPr>
                        <a:defRPr sz="1100" b="1" i="0" u="none" strike="noStrike" kern="1200" baseline="0">
                          <a:solidFill>
                            <a:schemeClr val="lt1"/>
                          </a:solidFill>
                          <a:latin typeface="+mn-lt"/>
                          <a:ea typeface="+mn-ea"/>
                          <a:cs typeface="+mn-cs"/>
                        </a:defRPr>
                      </a:pPr>
                      <a:t>[NOMBRE DE CATEGORÍA]</a:t>
                    </a:fld>
                    <a:endParaRPr lang="es-ES"/>
                  </a:p>
                </c:rich>
              </c:tx>
              <c:spPr>
                <a:noFill/>
                <a:ln>
                  <a:noFill/>
                </a:ln>
                <a:effectLst/>
              </c:spPr>
              <c:showLegendKey val="0"/>
              <c:showVal val="0"/>
              <c:showCatName val="1"/>
              <c:showSerName val="0"/>
              <c:showPercent val="1"/>
              <c:showBubbleSize val="0"/>
              <c:extLst>
                <c:ext xmlns:c15="http://schemas.microsoft.com/office/drawing/2012/chart" uri="{CE6537A1-D6FC-4f65-9D91-7224C49458BB}">
                  <c15:layout>
                    <c:manualLayout>
                      <c:w val="0.14908636772305342"/>
                      <c:h val="9.5688171801718916E-2"/>
                    </c:manualLayout>
                  </c15:layout>
                  <c15:dlblFieldTable/>
                  <c15:showDataLabelsRange val="0"/>
                </c:ext>
              </c:extLst>
            </c:dLbl>
            <c:dLbl>
              <c:idx val="5"/>
              <c:layout/>
              <c:tx>
                <c:rich>
                  <a:bodyPr rot="0" spcFirstLastPara="1" vertOverflow="ellipsis" vert="horz" wrap="square" lIns="38100" tIns="19050" rIns="38100" bIns="19050" anchor="ctr" anchorCtr="1">
                    <a:noAutofit/>
                  </a:bodyPr>
                  <a:lstStyle/>
                  <a:p>
                    <a:pPr>
                      <a:defRPr sz="1100" b="1" i="0" u="none" strike="noStrike" kern="1200" baseline="0">
                        <a:solidFill>
                          <a:schemeClr val="lt1"/>
                        </a:solidFill>
                        <a:latin typeface="+mn-lt"/>
                        <a:ea typeface="+mn-ea"/>
                        <a:cs typeface="+mn-cs"/>
                      </a:defRPr>
                    </a:pPr>
                    <a:fld id="{CA85DE1D-16CE-4A84-8605-30DFD903062C}" type="CATEGORYNAME">
                      <a:rPr lang="en-US" sz="1100" smtClean="0"/>
                      <a:pPr>
                        <a:defRPr sz="1100" b="1" i="0" u="none" strike="noStrike" kern="1200" baseline="0">
                          <a:solidFill>
                            <a:schemeClr val="lt1"/>
                          </a:solidFill>
                          <a:latin typeface="+mn-lt"/>
                          <a:ea typeface="+mn-ea"/>
                          <a:cs typeface="+mn-cs"/>
                        </a:defRPr>
                      </a:pPr>
                      <a:t>[NOMBRE DE CATEGORÍA]</a:t>
                    </a:fld>
                    <a:endParaRPr lang="es-ES"/>
                  </a:p>
                </c:rich>
              </c:tx>
              <c:spPr>
                <a:noFill/>
                <a:ln>
                  <a:noFill/>
                </a:ln>
                <a:effectLst/>
              </c:spPr>
              <c:showLegendKey val="0"/>
              <c:showVal val="0"/>
              <c:showCatName val="1"/>
              <c:showSerName val="0"/>
              <c:showPercent val="1"/>
              <c:showBubbleSize val="0"/>
              <c:extLst>
                <c:ext xmlns:c15="http://schemas.microsoft.com/office/drawing/2012/chart" uri="{CE6537A1-D6FC-4f65-9D91-7224C49458BB}">
                  <c15:spPr xmlns:c15="http://schemas.microsoft.com/office/drawing/2012/chart">
                    <a:prstGeom prst="rect">
                      <a:avLst/>
                    </a:prstGeom>
                  </c15:spPr>
                  <c15:layout/>
                  <c15:dlblFieldTable/>
                  <c15:showDataLabelsRange val="0"/>
                </c:ext>
              </c:extLst>
            </c:dLbl>
            <c:dLbl>
              <c:idx val="6"/>
              <c:layout>
                <c:manualLayout>
                  <c:x val="1.7185748440697802E-2"/>
                  <c:y val="-1.1399591589435203E-2"/>
                </c:manualLayout>
              </c:layout>
              <c:tx>
                <c:rich>
                  <a:bodyPr/>
                  <a:lstStyle/>
                  <a:p>
                    <a:fld id="{5F67DC53-6451-4BE3-90F2-F1A5CBFAFABE}" type="CATEGORYNAME">
                      <a:rPr lang="en-US" smtClean="0"/>
                      <a:pPr/>
                      <a:t>[NOMBRE DE CATEGORÍA]</a:t>
                    </a:fld>
                    <a:endParaRPr lang="es-ES"/>
                  </a:p>
                </c:rich>
              </c:tx>
              <c:showLegendKey val="0"/>
              <c:showVal val="0"/>
              <c:showCatName val="1"/>
              <c:showSerName val="0"/>
              <c:showPercent val="1"/>
              <c:showBubbleSize val="0"/>
              <c:extLst>
                <c:ext xmlns:c15="http://schemas.microsoft.com/office/drawing/2012/chart" uri="{CE6537A1-D6FC-4f65-9D91-7224C49458BB}">
                  <c15:layout/>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lt1"/>
                    </a:solidFill>
                    <a:latin typeface="+mn-lt"/>
                    <a:ea typeface="+mn-ea"/>
                    <a:cs typeface="+mn-cs"/>
                  </a:defRPr>
                </a:pPr>
                <a:endParaRPr lang="es-ES"/>
              </a:p>
            </c:txPr>
            <c:showLegendKey val="0"/>
            <c:showVal val="0"/>
            <c:showCatName val="1"/>
            <c:showSerName val="0"/>
            <c:showPercent val="1"/>
            <c:showBubbleSize val="0"/>
            <c:showLeaderLines val="1"/>
            <c:leaderLines>
              <c:spPr>
                <a:ln w="9525" cap="flat" cmpd="sng" algn="ctr">
                  <a:solidFill>
                    <a:schemeClr val="dk1">
                      <a:lumMod val="35000"/>
                      <a:lumOff val="65000"/>
                    </a:schemeClr>
                  </a:solidFill>
                  <a:round/>
                </a:ln>
                <a:effectLst/>
              </c:spPr>
            </c:leaderLines>
            <c:extLst>
              <c:ext xmlns:c15="http://schemas.microsoft.com/office/drawing/2012/chart" uri="{CE6537A1-D6FC-4f65-9D91-7224C49458BB}"/>
            </c:extLst>
          </c:dLbls>
          <c:cat>
            <c:strRef>
              <c:f>Hoja1!$G$9:$G$15</c:f>
              <c:strCache>
                <c:ptCount val="7"/>
                <c:pt idx="0">
                  <c:v>INSPECCION Y CUARENTENA ANIMAL</c:v>
                </c:pt>
                <c:pt idx="1">
                  <c:v>EPIDEMIOLOGÍA VETERINARIA</c:v>
                </c:pt>
                <c:pt idx="2">
                  <c:v>REGISTRO DE INSUMOS PECUARIOS</c:v>
                </c:pt>
                <c:pt idx="3">
                  <c:v>RASTREABILIDAD BOVINA Y BUBALINA</c:v>
                </c:pt>
                <c:pt idx="4">
                  <c:v>PROGRAMAS DE SANIDAD ANIMAL</c:v>
                </c:pt>
                <c:pt idx="5">
                  <c:v>LABORATORIOS EN SANIDAD ANIMAL</c:v>
                </c:pt>
                <c:pt idx="6">
                  <c:v>SANIDAD ANIMAL DE ACUICULTURA</c:v>
                </c:pt>
              </c:strCache>
            </c:strRef>
          </c:cat>
          <c:val>
            <c:numRef>
              <c:f>Hoja1!$H$9:$H$15</c:f>
              <c:numCache>
                <c:formatCode>General</c:formatCode>
                <c:ptCount val="7"/>
                <c:pt idx="0">
                  <c:v>12</c:v>
                </c:pt>
                <c:pt idx="1">
                  <c:v>12</c:v>
                </c:pt>
                <c:pt idx="2">
                  <c:v>12</c:v>
                </c:pt>
                <c:pt idx="3">
                  <c:v>12</c:v>
                </c:pt>
                <c:pt idx="4">
                  <c:v>12</c:v>
                </c:pt>
                <c:pt idx="5">
                  <c:v>12</c:v>
                </c:pt>
                <c:pt idx="6">
                  <c:v>12</c:v>
                </c:pt>
              </c:numCache>
            </c:numRef>
          </c:val>
        </c:ser>
        <c:dLbls>
          <c:showLegendKey val="0"/>
          <c:showVal val="0"/>
          <c:showCatName val="1"/>
          <c:showSerName val="0"/>
          <c:showPercent val="1"/>
          <c:showBubbleSize val="0"/>
          <c:showLeaderLines val="1"/>
        </c:dLbls>
        <c:firstSliceAng val="44"/>
        <c:holeSize val="32"/>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es-E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584229562768073"/>
          <c:y val="2.874852458106639E-2"/>
          <c:w val="0.57476021108462017"/>
          <c:h val="0.84338613389275063"/>
        </c:manualLayout>
      </c:layout>
      <c:doughnutChart>
        <c:varyColors val="1"/>
        <c:ser>
          <c:idx val="0"/>
          <c:order val="0"/>
          <c:spPr>
            <a:effectLst>
              <a:outerShdw blurRad="50800" dist="38100" dir="16200000" rotWithShape="0">
                <a:prstClr val="black">
                  <a:alpha val="40000"/>
                </a:prstClr>
              </a:outerShdw>
            </a:effectLst>
          </c:spPr>
          <c:explosion val="2"/>
          <c:dPt>
            <c:idx val="0"/>
            <c:bubble3D val="0"/>
            <c:spPr>
              <a:solidFill>
                <a:schemeClr val="accent1"/>
              </a:solidFill>
              <a:ln>
                <a:noFill/>
              </a:ln>
              <a:effectLst>
                <a:outerShdw blurRad="50800" dist="38100" dir="16200000" rotWithShape="0">
                  <a:prstClr val="black">
                    <a:alpha val="40000"/>
                  </a:prstClr>
                </a:outerShdw>
              </a:effectLst>
            </c:spPr>
          </c:dPt>
          <c:dPt>
            <c:idx val="1"/>
            <c:bubble3D val="0"/>
            <c:spPr>
              <a:solidFill>
                <a:schemeClr val="bg2">
                  <a:lumMod val="90000"/>
                </a:schemeClr>
              </a:solidFill>
              <a:ln>
                <a:noFill/>
              </a:ln>
              <a:effectLst>
                <a:outerShdw blurRad="50800" dist="38100" dir="16200000" rotWithShape="0">
                  <a:prstClr val="black">
                    <a:alpha val="40000"/>
                  </a:prstClr>
                </a:outerShdw>
              </a:effectLst>
            </c:spPr>
          </c:dPt>
          <c:dPt>
            <c:idx val="2"/>
            <c:bubble3D val="0"/>
            <c:spPr>
              <a:solidFill>
                <a:schemeClr val="bg2">
                  <a:lumMod val="90000"/>
                </a:schemeClr>
              </a:solidFill>
              <a:ln>
                <a:noFill/>
              </a:ln>
              <a:effectLst>
                <a:outerShdw blurRad="50800" dist="38100" dir="16200000" rotWithShape="0">
                  <a:prstClr val="black">
                    <a:alpha val="40000"/>
                  </a:prstClr>
                </a:outerShdw>
              </a:effectLst>
            </c:spPr>
          </c:dPt>
          <c:dPt>
            <c:idx val="3"/>
            <c:bubble3D val="0"/>
            <c:spPr>
              <a:solidFill>
                <a:schemeClr val="bg2">
                  <a:lumMod val="90000"/>
                </a:schemeClr>
              </a:solidFill>
              <a:ln>
                <a:noFill/>
              </a:ln>
              <a:effectLst>
                <a:outerShdw blurRad="50800" dist="38100" dir="16200000" rotWithShape="0">
                  <a:prstClr val="black">
                    <a:alpha val="40000"/>
                  </a:prstClr>
                </a:outerShdw>
              </a:effectLst>
            </c:spPr>
          </c:dPt>
          <c:dPt>
            <c:idx val="4"/>
            <c:bubble3D val="0"/>
            <c:spPr>
              <a:solidFill>
                <a:schemeClr val="bg2">
                  <a:lumMod val="90000"/>
                </a:schemeClr>
              </a:solidFill>
              <a:ln>
                <a:noFill/>
              </a:ln>
              <a:effectLst>
                <a:outerShdw blurRad="50800" dist="38100" dir="16200000" rotWithShape="0">
                  <a:prstClr val="black">
                    <a:alpha val="40000"/>
                  </a:prstClr>
                </a:outerShdw>
              </a:effectLst>
            </c:spPr>
          </c:dPt>
          <c:dPt>
            <c:idx val="5"/>
            <c:bubble3D val="0"/>
            <c:spPr>
              <a:solidFill>
                <a:schemeClr val="bg2">
                  <a:lumMod val="90000"/>
                </a:schemeClr>
              </a:solidFill>
              <a:ln>
                <a:noFill/>
              </a:ln>
              <a:effectLst>
                <a:outerShdw blurRad="50800" dist="38100" dir="16200000" rotWithShape="0">
                  <a:prstClr val="black">
                    <a:alpha val="40000"/>
                  </a:prstClr>
                </a:outerShdw>
              </a:effectLst>
            </c:spPr>
          </c:dPt>
          <c:dPt>
            <c:idx val="6"/>
            <c:bubble3D val="0"/>
            <c:spPr>
              <a:solidFill>
                <a:schemeClr val="bg2">
                  <a:lumMod val="90000"/>
                </a:schemeClr>
              </a:solidFill>
              <a:ln>
                <a:noFill/>
              </a:ln>
              <a:effectLst>
                <a:outerShdw blurRad="50800" dist="38100" dir="16200000" rotWithShape="0">
                  <a:prstClr val="black">
                    <a:alpha val="40000"/>
                  </a:prstClr>
                </a:outerShdw>
              </a:effectLst>
            </c:spPr>
          </c:dPt>
          <c:cat>
            <c:strRef>
              <c:f>Hoja1!$G$9:$G$15</c:f>
              <c:strCache>
                <c:ptCount val="7"/>
                <c:pt idx="0">
                  <c:v>INSPECCION Y CUARENTENA ANIMAL</c:v>
                </c:pt>
                <c:pt idx="1">
                  <c:v>EPIDEMIOLOGÍA VETERINARIA</c:v>
                </c:pt>
                <c:pt idx="2">
                  <c:v>REGISTRO DE INSUMOS PECUARIOS</c:v>
                </c:pt>
                <c:pt idx="3">
                  <c:v>RASTREABILIDAD BOVINA Y BUBALINA</c:v>
                </c:pt>
                <c:pt idx="4">
                  <c:v>PROGRAMAS DE SANIDAD ANIMAL</c:v>
                </c:pt>
                <c:pt idx="5">
                  <c:v>LABORATORIOS EN SANIDAD ANIMAL</c:v>
                </c:pt>
                <c:pt idx="6">
                  <c:v>SANIDAD ANIMAL DE ACUICULTURA</c:v>
                </c:pt>
              </c:strCache>
            </c:strRef>
          </c:cat>
          <c:val>
            <c:numRef>
              <c:f>Hoja1!$H$9:$H$15</c:f>
              <c:numCache>
                <c:formatCode>General</c:formatCode>
                <c:ptCount val="7"/>
                <c:pt idx="0">
                  <c:v>12</c:v>
                </c:pt>
                <c:pt idx="1">
                  <c:v>12</c:v>
                </c:pt>
                <c:pt idx="2">
                  <c:v>12</c:v>
                </c:pt>
                <c:pt idx="3">
                  <c:v>12</c:v>
                </c:pt>
                <c:pt idx="4">
                  <c:v>12</c:v>
                </c:pt>
                <c:pt idx="5">
                  <c:v>12</c:v>
                </c:pt>
                <c:pt idx="6">
                  <c:v>12</c:v>
                </c:pt>
              </c:numCache>
            </c:numRef>
          </c:val>
        </c:ser>
        <c:dLbls>
          <c:showLegendKey val="0"/>
          <c:showVal val="0"/>
          <c:showCatName val="0"/>
          <c:showSerName val="0"/>
          <c:showPercent val="0"/>
          <c:showBubbleSize val="0"/>
          <c:showLeaderLines val="1"/>
        </c:dLbls>
        <c:firstSliceAng val="44"/>
        <c:holeSize val="32"/>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es-E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584229562768073"/>
          <c:y val="2.874852458106639E-2"/>
          <c:w val="0.57476021108462017"/>
          <c:h val="0.84338613389275063"/>
        </c:manualLayout>
      </c:layout>
      <c:doughnutChart>
        <c:varyColors val="1"/>
        <c:ser>
          <c:idx val="0"/>
          <c:order val="0"/>
          <c:spPr>
            <a:effectLst>
              <a:outerShdw blurRad="50800" dist="38100" dir="16200000" rotWithShape="0">
                <a:prstClr val="black">
                  <a:alpha val="40000"/>
                </a:prstClr>
              </a:outerShdw>
            </a:effectLst>
          </c:spPr>
          <c:explosion val="2"/>
          <c:dPt>
            <c:idx val="0"/>
            <c:bubble3D val="0"/>
            <c:spPr>
              <a:solidFill>
                <a:schemeClr val="accent1"/>
              </a:solidFill>
              <a:ln>
                <a:noFill/>
              </a:ln>
              <a:effectLst>
                <a:outerShdw blurRad="50800" dist="38100" dir="16200000" rotWithShape="0">
                  <a:prstClr val="black">
                    <a:alpha val="40000"/>
                  </a:prstClr>
                </a:outerShdw>
              </a:effectLst>
            </c:spPr>
          </c:dPt>
          <c:dPt>
            <c:idx val="1"/>
            <c:bubble3D val="0"/>
            <c:spPr>
              <a:solidFill>
                <a:schemeClr val="bg2">
                  <a:lumMod val="90000"/>
                </a:schemeClr>
              </a:solidFill>
              <a:ln>
                <a:noFill/>
              </a:ln>
              <a:effectLst>
                <a:outerShdw blurRad="50800" dist="38100" dir="16200000" rotWithShape="0">
                  <a:prstClr val="black">
                    <a:alpha val="40000"/>
                  </a:prstClr>
                </a:outerShdw>
              </a:effectLst>
            </c:spPr>
          </c:dPt>
          <c:dPt>
            <c:idx val="2"/>
            <c:bubble3D val="0"/>
            <c:spPr>
              <a:solidFill>
                <a:schemeClr val="bg2">
                  <a:lumMod val="90000"/>
                </a:schemeClr>
              </a:solidFill>
              <a:ln>
                <a:noFill/>
              </a:ln>
              <a:effectLst>
                <a:outerShdw blurRad="50800" dist="38100" dir="16200000" rotWithShape="0">
                  <a:prstClr val="black">
                    <a:alpha val="40000"/>
                  </a:prstClr>
                </a:outerShdw>
              </a:effectLst>
            </c:spPr>
          </c:dPt>
          <c:dPt>
            <c:idx val="3"/>
            <c:bubble3D val="0"/>
            <c:spPr>
              <a:solidFill>
                <a:schemeClr val="bg2">
                  <a:lumMod val="90000"/>
                </a:schemeClr>
              </a:solidFill>
              <a:ln>
                <a:noFill/>
              </a:ln>
              <a:effectLst>
                <a:outerShdw blurRad="50800" dist="38100" dir="16200000" rotWithShape="0">
                  <a:prstClr val="black">
                    <a:alpha val="40000"/>
                  </a:prstClr>
                </a:outerShdw>
              </a:effectLst>
            </c:spPr>
          </c:dPt>
          <c:dPt>
            <c:idx val="4"/>
            <c:bubble3D val="0"/>
            <c:spPr>
              <a:solidFill>
                <a:schemeClr val="bg2">
                  <a:lumMod val="90000"/>
                </a:schemeClr>
              </a:solidFill>
              <a:ln>
                <a:noFill/>
              </a:ln>
              <a:effectLst>
                <a:outerShdw blurRad="50800" dist="38100" dir="16200000" rotWithShape="0">
                  <a:prstClr val="black">
                    <a:alpha val="40000"/>
                  </a:prstClr>
                </a:outerShdw>
              </a:effectLst>
            </c:spPr>
          </c:dPt>
          <c:dPt>
            <c:idx val="5"/>
            <c:bubble3D val="0"/>
            <c:spPr>
              <a:solidFill>
                <a:schemeClr val="bg2">
                  <a:lumMod val="90000"/>
                </a:schemeClr>
              </a:solidFill>
              <a:ln>
                <a:noFill/>
              </a:ln>
              <a:effectLst>
                <a:outerShdw blurRad="50800" dist="38100" dir="16200000" rotWithShape="0">
                  <a:prstClr val="black">
                    <a:alpha val="40000"/>
                  </a:prstClr>
                </a:outerShdw>
              </a:effectLst>
            </c:spPr>
          </c:dPt>
          <c:dPt>
            <c:idx val="6"/>
            <c:bubble3D val="0"/>
            <c:spPr>
              <a:solidFill>
                <a:schemeClr val="bg2">
                  <a:lumMod val="90000"/>
                </a:schemeClr>
              </a:solidFill>
              <a:ln>
                <a:noFill/>
              </a:ln>
              <a:effectLst>
                <a:outerShdw blurRad="50800" dist="38100" dir="16200000" rotWithShape="0">
                  <a:prstClr val="black">
                    <a:alpha val="40000"/>
                  </a:prstClr>
                </a:outerShdw>
              </a:effectLst>
            </c:spPr>
          </c:dPt>
          <c:cat>
            <c:strRef>
              <c:f>Hoja1!$G$9:$G$15</c:f>
              <c:strCache>
                <c:ptCount val="7"/>
                <c:pt idx="0">
                  <c:v>INSPECCION Y CUARENTENA ANIMAL</c:v>
                </c:pt>
                <c:pt idx="1">
                  <c:v>EPIDEMIOLOGÍA VETERINARIA</c:v>
                </c:pt>
                <c:pt idx="2">
                  <c:v>REGISTRO DE INSUMOS PECUARIOS</c:v>
                </c:pt>
                <c:pt idx="3">
                  <c:v>RASTREABILIDAD BOVINA Y BUBALINA</c:v>
                </c:pt>
                <c:pt idx="4">
                  <c:v>PROGRAMAS DE SANIDAD ANIMAL</c:v>
                </c:pt>
                <c:pt idx="5">
                  <c:v>LABORATORIOS EN SANIDAD ANIMAL</c:v>
                </c:pt>
                <c:pt idx="6">
                  <c:v>SANIDAD ANIMAL DE ACUICULTURA</c:v>
                </c:pt>
              </c:strCache>
            </c:strRef>
          </c:cat>
          <c:val>
            <c:numRef>
              <c:f>Hoja1!$H$9:$H$15</c:f>
              <c:numCache>
                <c:formatCode>General</c:formatCode>
                <c:ptCount val="7"/>
                <c:pt idx="0">
                  <c:v>12</c:v>
                </c:pt>
                <c:pt idx="1">
                  <c:v>12</c:v>
                </c:pt>
                <c:pt idx="2">
                  <c:v>12</c:v>
                </c:pt>
                <c:pt idx="3">
                  <c:v>12</c:v>
                </c:pt>
                <c:pt idx="4">
                  <c:v>12</c:v>
                </c:pt>
                <c:pt idx="5">
                  <c:v>12</c:v>
                </c:pt>
                <c:pt idx="6">
                  <c:v>12</c:v>
                </c:pt>
              </c:numCache>
            </c:numRef>
          </c:val>
        </c:ser>
        <c:dLbls>
          <c:showLegendKey val="0"/>
          <c:showVal val="0"/>
          <c:showCatName val="0"/>
          <c:showSerName val="0"/>
          <c:showPercent val="0"/>
          <c:showBubbleSize val="0"/>
          <c:showLeaderLines val="1"/>
        </c:dLbls>
        <c:firstSliceAng val="44"/>
        <c:holeSize val="32"/>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es-E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584229562768073"/>
          <c:y val="2.874852458106639E-2"/>
          <c:w val="0.57476021108462017"/>
          <c:h val="0.84338613389275063"/>
        </c:manualLayout>
      </c:layout>
      <c:doughnutChart>
        <c:varyColors val="1"/>
        <c:ser>
          <c:idx val="0"/>
          <c:order val="0"/>
          <c:spPr>
            <a:effectLst>
              <a:outerShdw blurRad="50800" dist="38100" dir="16200000" rotWithShape="0">
                <a:prstClr val="black">
                  <a:alpha val="40000"/>
                </a:prstClr>
              </a:outerShdw>
            </a:effectLst>
          </c:spPr>
          <c:explosion val="2"/>
          <c:dPt>
            <c:idx val="0"/>
            <c:bubble3D val="0"/>
            <c:spPr>
              <a:solidFill>
                <a:schemeClr val="bg2">
                  <a:lumMod val="90000"/>
                </a:schemeClr>
              </a:solidFill>
              <a:ln>
                <a:noFill/>
              </a:ln>
              <a:effectLst>
                <a:outerShdw blurRad="50800" dist="38100" dir="16200000" rotWithShape="0">
                  <a:prstClr val="black">
                    <a:alpha val="40000"/>
                  </a:prstClr>
                </a:outerShdw>
              </a:effectLst>
            </c:spPr>
          </c:dPt>
          <c:dPt>
            <c:idx val="1"/>
            <c:bubble3D val="0"/>
            <c:spPr>
              <a:solidFill>
                <a:schemeClr val="accent2"/>
              </a:solidFill>
              <a:ln>
                <a:noFill/>
              </a:ln>
              <a:effectLst>
                <a:outerShdw blurRad="50800" dist="38100" dir="16200000" rotWithShape="0">
                  <a:prstClr val="black">
                    <a:alpha val="40000"/>
                  </a:prstClr>
                </a:outerShdw>
              </a:effectLst>
            </c:spPr>
          </c:dPt>
          <c:dPt>
            <c:idx val="2"/>
            <c:bubble3D val="0"/>
            <c:spPr>
              <a:solidFill>
                <a:schemeClr val="bg2">
                  <a:lumMod val="90000"/>
                </a:schemeClr>
              </a:solidFill>
              <a:ln>
                <a:noFill/>
              </a:ln>
              <a:effectLst>
                <a:outerShdw blurRad="50800" dist="38100" dir="16200000" rotWithShape="0">
                  <a:prstClr val="black">
                    <a:alpha val="40000"/>
                  </a:prstClr>
                </a:outerShdw>
              </a:effectLst>
            </c:spPr>
          </c:dPt>
          <c:dPt>
            <c:idx val="3"/>
            <c:bubble3D val="0"/>
            <c:spPr>
              <a:solidFill>
                <a:schemeClr val="bg2">
                  <a:lumMod val="90000"/>
                </a:schemeClr>
              </a:solidFill>
              <a:ln>
                <a:noFill/>
              </a:ln>
              <a:effectLst>
                <a:outerShdw blurRad="50800" dist="38100" dir="16200000" rotWithShape="0">
                  <a:prstClr val="black">
                    <a:alpha val="40000"/>
                  </a:prstClr>
                </a:outerShdw>
              </a:effectLst>
            </c:spPr>
          </c:dPt>
          <c:dPt>
            <c:idx val="4"/>
            <c:bubble3D val="0"/>
            <c:spPr>
              <a:solidFill>
                <a:schemeClr val="bg2">
                  <a:lumMod val="90000"/>
                </a:schemeClr>
              </a:solidFill>
              <a:ln>
                <a:noFill/>
              </a:ln>
              <a:effectLst>
                <a:outerShdw blurRad="50800" dist="38100" dir="16200000" rotWithShape="0">
                  <a:prstClr val="black">
                    <a:alpha val="40000"/>
                  </a:prstClr>
                </a:outerShdw>
              </a:effectLst>
            </c:spPr>
          </c:dPt>
          <c:dPt>
            <c:idx val="5"/>
            <c:bubble3D val="0"/>
            <c:spPr>
              <a:solidFill>
                <a:schemeClr val="bg2">
                  <a:lumMod val="90000"/>
                </a:schemeClr>
              </a:solidFill>
              <a:ln>
                <a:noFill/>
              </a:ln>
              <a:effectLst>
                <a:outerShdw blurRad="50800" dist="38100" dir="16200000" rotWithShape="0">
                  <a:prstClr val="black">
                    <a:alpha val="40000"/>
                  </a:prstClr>
                </a:outerShdw>
              </a:effectLst>
            </c:spPr>
          </c:dPt>
          <c:dPt>
            <c:idx val="6"/>
            <c:bubble3D val="0"/>
            <c:spPr>
              <a:solidFill>
                <a:schemeClr val="bg2">
                  <a:lumMod val="90000"/>
                </a:schemeClr>
              </a:solidFill>
              <a:ln>
                <a:noFill/>
              </a:ln>
              <a:effectLst>
                <a:outerShdw blurRad="50800" dist="38100" dir="16200000" rotWithShape="0">
                  <a:prstClr val="black">
                    <a:alpha val="40000"/>
                  </a:prstClr>
                </a:outerShdw>
              </a:effectLst>
            </c:spPr>
          </c:dPt>
          <c:dLbls>
            <c:delete val="1"/>
          </c:dLbls>
          <c:cat>
            <c:strRef>
              <c:f>Hoja1!$G$9:$G$15</c:f>
              <c:strCache>
                <c:ptCount val="7"/>
                <c:pt idx="0">
                  <c:v>INSPECCION Y CUARENTENA ANIMAL</c:v>
                </c:pt>
                <c:pt idx="1">
                  <c:v>EPIDEMIOLOGÍA VETERINARIA</c:v>
                </c:pt>
                <c:pt idx="2">
                  <c:v>REGISTRO DE INSUMOS PECUARIOS</c:v>
                </c:pt>
                <c:pt idx="3">
                  <c:v>RASTREABILIDAD BOVINA Y BUBALINA</c:v>
                </c:pt>
                <c:pt idx="4">
                  <c:v>PROGRAMAS DE SANIDAD ANIMAL</c:v>
                </c:pt>
                <c:pt idx="5">
                  <c:v>LABORATORIOS EN SANIDAD ANIMAL</c:v>
                </c:pt>
                <c:pt idx="6">
                  <c:v>SANIDAD ANIMAL DE ACUICULTURA</c:v>
                </c:pt>
              </c:strCache>
            </c:strRef>
          </c:cat>
          <c:val>
            <c:numRef>
              <c:f>Hoja1!$H$9:$H$15</c:f>
              <c:numCache>
                <c:formatCode>General</c:formatCode>
                <c:ptCount val="7"/>
                <c:pt idx="0">
                  <c:v>12</c:v>
                </c:pt>
                <c:pt idx="1">
                  <c:v>12</c:v>
                </c:pt>
                <c:pt idx="2">
                  <c:v>12</c:v>
                </c:pt>
                <c:pt idx="3">
                  <c:v>12</c:v>
                </c:pt>
                <c:pt idx="4">
                  <c:v>12</c:v>
                </c:pt>
                <c:pt idx="5">
                  <c:v>12</c:v>
                </c:pt>
                <c:pt idx="6">
                  <c:v>12</c:v>
                </c:pt>
              </c:numCache>
            </c:numRef>
          </c:val>
        </c:ser>
        <c:dLbls>
          <c:showLegendKey val="0"/>
          <c:showVal val="0"/>
          <c:showCatName val="1"/>
          <c:showSerName val="0"/>
          <c:showPercent val="1"/>
          <c:showBubbleSize val="0"/>
          <c:showLeaderLines val="1"/>
        </c:dLbls>
        <c:firstSliceAng val="44"/>
        <c:holeSize val="32"/>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es-E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584229562768073"/>
          <c:y val="2.874852458106639E-2"/>
          <c:w val="0.57476021108462017"/>
          <c:h val="0.84338613389275063"/>
        </c:manualLayout>
      </c:layout>
      <c:doughnutChart>
        <c:varyColors val="1"/>
        <c:ser>
          <c:idx val="0"/>
          <c:order val="0"/>
          <c:spPr>
            <a:effectLst>
              <a:outerShdw blurRad="50800" dist="38100" dir="16200000" rotWithShape="0">
                <a:prstClr val="black">
                  <a:alpha val="40000"/>
                </a:prstClr>
              </a:outerShdw>
            </a:effectLst>
          </c:spPr>
          <c:explosion val="2"/>
          <c:dPt>
            <c:idx val="0"/>
            <c:bubble3D val="0"/>
            <c:spPr>
              <a:solidFill>
                <a:schemeClr val="bg2">
                  <a:lumMod val="90000"/>
                </a:schemeClr>
              </a:solidFill>
              <a:ln>
                <a:noFill/>
              </a:ln>
              <a:effectLst>
                <a:outerShdw blurRad="50800" dist="38100" dir="16200000" rotWithShape="0">
                  <a:prstClr val="black">
                    <a:alpha val="40000"/>
                  </a:prstClr>
                </a:outerShdw>
              </a:effectLst>
            </c:spPr>
          </c:dPt>
          <c:dPt>
            <c:idx val="1"/>
            <c:bubble3D val="0"/>
            <c:spPr>
              <a:solidFill>
                <a:schemeClr val="bg2">
                  <a:lumMod val="90000"/>
                </a:schemeClr>
              </a:solidFill>
              <a:ln>
                <a:noFill/>
              </a:ln>
              <a:effectLst>
                <a:outerShdw blurRad="50800" dist="38100" dir="16200000" rotWithShape="0">
                  <a:prstClr val="black">
                    <a:alpha val="40000"/>
                  </a:prstClr>
                </a:outerShdw>
              </a:effectLst>
            </c:spPr>
          </c:dPt>
          <c:dPt>
            <c:idx val="2"/>
            <c:bubble3D val="0"/>
            <c:spPr>
              <a:solidFill>
                <a:schemeClr val="accent3"/>
              </a:solidFill>
              <a:ln>
                <a:noFill/>
              </a:ln>
              <a:effectLst>
                <a:outerShdw blurRad="50800" dist="38100" dir="16200000" rotWithShape="0">
                  <a:prstClr val="black">
                    <a:alpha val="40000"/>
                  </a:prstClr>
                </a:outerShdw>
              </a:effectLst>
            </c:spPr>
          </c:dPt>
          <c:dPt>
            <c:idx val="3"/>
            <c:bubble3D val="0"/>
            <c:spPr>
              <a:solidFill>
                <a:schemeClr val="bg2">
                  <a:lumMod val="90000"/>
                </a:schemeClr>
              </a:solidFill>
              <a:ln>
                <a:noFill/>
              </a:ln>
              <a:effectLst>
                <a:outerShdw blurRad="50800" dist="38100" dir="16200000" rotWithShape="0">
                  <a:prstClr val="black">
                    <a:alpha val="40000"/>
                  </a:prstClr>
                </a:outerShdw>
              </a:effectLst>
            </c:spPr>
          </c:dPt>
          <c:dPt>
            <c:idx val="4"/>
            <c:bubble3D val="0"/>
            <c:spPr>
              <a:solidFill>
                <a:schemeClr val="bg2">
                  <a:lumMod val="90000"/>
                </a:schemeClr>
              </a:solidFill>
              <a:ln>
                <a:noFill/>
              </a:ln>
              <a:effectLst>
                <a:outerShdw blurRad="50800" dist="38100" dir="16200000" rotWithShape="0">
                  <a:prstClr val="black">
                    <a:alpha val="40000"/>
                  </a:prstClr>
                </a:outerShdw>
              </a:effectLst>
            </c:spPr>
          </c:dPt>
          <c:dPt>
            <c:idx val="5"/>
            <c:bubble3D val="0"/>
            <c:spPr>
              <a:solidFill>
                <a:schemeClr val="bg2">
                  <a:lumMod val="90000"/>
                </a:schemeClr>
              </a:solidFill>
              <a:ln>
                <a:noFill/>
              </a:ln>
              <a:effectLst>
                <a:outerShdw blurRad="50800" dist="38100" dir="16200000" rotWithShape="0">
                  <a:prstClr val="black">
                    <a:alpha val="40000"/>
                  </a:prstClr>
                </a:outerShdw>
              </a:effectLst>
            </c:spPr>
          </c:dPt>
          <c:dPt>
            <c:idx val="6"/>
            <c:bubble3D val="0"/>
            <c:spPr>
              <a:solidFill>
                <a:schemeClr val="bg2">
                  <a:lumMod val="90000"/>
                </a:schemeClr>
              </a:solidFill>
              <a:ln>
                <a:noFill/>
              </a:ln>
              <a:effectLst>
                <a:outerShdw blurRad="50800" dist="38100" dir="16200000" rotWithShape="0">
                  <a:prstClr val="black">
                    <a:alpha val="40000"/>
                  </a:prstClr>
                </a:outerShdw>
              </a:effectLst>
            </c:spPr>
          </c:dPt>
          <c:cat>
            <c:strRef>
              <c:f>Hoja1!$G$9:$G$15</c:f>
              <c:strCache>
                <c:ptCount val="7"/>
                <c:pt idx="0">
                  <c:v>INSPECCION Y CUARENTENA ANIMAL</c:v>
                </c:pt>
                <c:pt idx="1">
                  <c:v>EPIDEMIOLOGÍA VETERINARIA</c:v>
                </c:pt>
                <c:pt idx="2">
                  <c:v>REGISTRO DE INSUMOS PECUARIOS</c:v>
                </c:pt>
                <c:pt idx="3">
                  <c:v>RASTREABILIDAD BOVINA Y BUBALINA</c:v>
                </c:pt>
                <c:pt idx="4">
                  <c:v>PROGRAMAS DE SANIDAD ANIMAL</c:v>
                </c:pt>
                <c:pt idx="5">
                  <c:v>LABORATORIOS EN SANIDAD ANIMAL</c:v>
                </c:pt>
                <c:pt idx="6">
                  <c:v>SANIDAD ANIMAL DE ACUICULTURA</c:v>
                </c:pt>
              </c:strCache>
            </c:strRef>
          </c:cat>
          <c:val>
            <c:numRef>
              <c:f>Hoja1!$H$9:$H$15</c:f>
              <c:numCache>
                <c:formatCode>General</c:formatCode>
                <c:ptCount val="7"/>
                <c:pt idx="0">
                  <c:v>12</c:v>
                </c:pt>
                <c:pt idx="1">
                  <c:v>12</c:v>
                </c:pt>
                <c:pt idx="2">
                  <c:v>12</c:v>
                </c:pt>
                <c:pt idx="3">
                  <c:v>12</c:v>
                </c:pt>
                <c:pt idx="4">
                  <c:v>12</c:v>
                </c:pt>
                <c:pt idx="5">
                  <c:v>12</c:v>
                </c:pt>
                <c:pt idx="6">
                  <c:v>12</c:v>
                </c:pt>
              </c:numCache>
            </c:numRef>
          </c:val>
        </c:ser>
        <c:dLbls>
          <c:showLegendKey val="0"/>
          <c:showVal val="0"/>
          <c:showCatName val="0"/>
          <c:showSerName val="0"/>
          <c:showPercent val="0"/>
          <c:showBubbleSize val="0"/>
          <c:showLeaderLines val="1"/>
        </c:dLbls>
        <c:firstSliceAng val="44"/>
        <c:holeSize val="32"/>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es-E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E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Hoja1!$A$2:$A$10</c:f>
              <c:strCache>
                <c:ptCount val="9"/>
                <c:pt idx="0">
                  <c:v>Santa Cruz</c:v>
                </c:pt>
                <c:pt idx="1">
                  <c:v>La Paz</c:v>
                </c:pt>
                <c:pt idx="2">
                  <c:v>Cochabamba</c:v>
                </c:pt>
                <c:pt idx="3">
                  <c:v>Beni</c:v>
                </c:pt>
                <c:pt idx="4">
                  <c:v>Tarija</c:v>
                </c:pt>
                <c:pt idx="5">
                  <c:v>Pando</c:v>
                </c:pt>
                <c:pt idx="6">
                  <c:v>Chuquisaca</c:v>
                </c:pt>
                <c:pt idx="7">
                  <c:v>Oruro</c:v>
                </c:pt>
                <c:pt idx="8">
                  <c:v>Potosi</c:v>
                </c:pt>
              </c:strCache>
            </c:strRef>
          </c:cat>
          <c:val>
            <c:numRef>
              <c:f>Hoja1!$B$2:$B$10</c:f>
              <c:numCache>
                <c:formatCode>General</c:formatCode>
                <c:ptCount val="9"/>
                <c:pt idx="0">
                  <c:v>750</c:v>
                </c:pt>
                <c:pt idx="1">
                  <c:v>210</c:v>
                </c:pt>
                <c:pt idx="2">
                  <c:v>170</c:v>
                </c:pt>
                <c:pt idx="3">
                  <c:v>27</c:v>
                </c:pt>
                <c:pt idx="4">
                  <c:v>17</c:v>
                </c:pt>
                <c:pt idx="5">
                  <c:v>10</c:v>
                </c:pt>
                <c:pt idx="6">
                  <c:v>8</c:v>
                </c:pt>
                <c:pt idx="7">
                  <c:v>0</c:v>
                </c:pt>
                <c:pt idx="8">
                  <c:v>0</c:v>
                </c:pt>
              </c:numCache>
            </c:numRef>
          </c:val>
        </c:ser>
        <c:dLbls>
          <c:showLegendKey val="0"/>
          <c:showVal val="0"/>
          <c:showCatName val="0"/>
          <c:showSerName val="0"/>
          <c:showPercent val="0"/>
          <c:showBubbleSize val="0"/>
        </c:dLbls>
        <c:gapWidth val="219"/>
        <c:overlap val="-27"/>
        <c:axId val="52626512"/>
        <c:axId val="52626904"/>
      </c:barChart>
      <c:catAx>
        <c:axId val="526265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52626904"/>
        <c:crosses val="autoZero"/>
        <c:auto val="1"/>
        <c:lblAlgn val="ctr"/>
        <c:lblOffset val="100"/>
        <c:noMultiLvlLbl val="0"/>
      </c:catAx>
      <c:valAx>
        <c:axId val="526269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ES"/>
          </a:p>
        </c:txPr>
        <c:crossAx val="526265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s-E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4">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0.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defRPr sz="900"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9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18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11.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defRPr sz="900"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9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18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12.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defRPr sz="900"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9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18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13.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defRPr sz="900"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9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18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14.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defRPr sz="900"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9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18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15.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defRPr sz="900"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9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18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16.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defRPr sz="900"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9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18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17.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defRPr sz="900"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9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18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345">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defRPr sz="900"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9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18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5.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defRPr sz="900"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9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18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defRPr sz="900"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9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18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defRPr sz="900"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9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18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_rels/data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s>
</file>

<file path=ppt/diagrams/_rels/drawing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165EC47-26A2-4E2A-B3F5-86DF9FF79101}" type="doc">
      <dgm:prSet loTypeId="urn:microsoft.com/office/officeart/2005/8/layout/pyramid3" loCatId="pyramid" qsTypeId="urn:microsoft.com/office/officeart/2005/8/quickstyle/simple1" qsCatId="simple" csTypeId="urn:microsoft.com/office/officeart/2005/8/colors/accent1_2" csCatId="accent1" phldr="1"/>
      <dgm:spPr/>
    </dgm:pt>
    <dgm:pt modelId="{14481865-F547-41BB-B895-2DA67F7CA5C5}">
      <dgm:prSet phldrT="[Texto]"/>
      <dgm:spPr>
        <a:solidFill>
          <a:schemeClr val="accent6">
            <a:lumMod val="20000"/>
            <a:lumOff val="80000"/>
          </a:schemeClr>
        </a:solidFill>
        <a:ln w="28575">
          <a:solidFill>
            <a:schemeClr val="tx1"/>
          </a:solidFill>
        </a:ln>
      </dgm:spPr>
      <dgm:t>
        <a:bodyPr/>
        <a:lstStyle/>
        <a:p>
          <a:r>
            <a:rPr lang="es-ES" b="1" dirty="0" smtClean="0"/>
            <a:t>Planificación de Largo  Plazo</a:t>
          </a:r>
          <a:endParaRPr lang="es-ES" b="1" dirty="0"/>
        </a:p>
      </dgm:t>
    </dgm:pt>
    <dgm:pt modelId="{803CCD44-0EE6-4F30-A0CD-B628896D43C5}" type="parTrans" cxnId="{3A3E5A39-7118-4F0B-9F35-072514E6DA53}">
      <dgm:prSet/>
      <dgm:spPr/>
      <dgm:t>
        <a:bodyPr/>
        <a:lstStyle/>
        <a:p>
          <a:endParaRPr lang="es-ES"/>
        </a:p>
      </dgm:t>
    </dgm:pt>
    <dgm:pt modelId="{F5EC4486-2453-4EF0-A975-CD411B97B4E9}" type="sibTrans" cxnId="{3A3E5A39-7118-4F0B-9F35-072514E6DA53}">
      <dgm:prSet/>
      <dgm:spPr/>
      <dgm:t>
        <a:bodyPr/>
        <a:lstStyle/>
        <a:p>
          <a:endParaRPr lang="es-ES"/>
        </a:p>
      </dgm:t>
    </dgm:pt>
    <dgm:pt modelId="{438498E9-6EB0-43D6-A67D-075C3B18580C}">
      <dgm:prSet phldrT="[Texto]"/>
      <dgm:spPr>
        <a:solidFill>
          <a:srgbClr val="FFFF00"/>
        </a:solidFill>
        <a:ln w="28575">
          <a:solidFill>
            <a:schemeClr val="tx1"/>
          </a:solidFill>
        </a:ln>
      </dgm:spPr>
      <dgm:t>
        <a:bodyPr/>
        <a:lstStyle/>
        <a:p>
          <a:r>
            <a:rPr lang="es-ES" b="1" dirty="0" smtClean="0"/>
            <a:t>Planificación de Mediano Plazo</a:t>
          </a:r>
          <a:endParaRPr lang="es-ES" b="1" dirty="0"/>
        </a:p>
      </dgm:t>
    </dgm:pt>
    <dgm:pt modelId="{8E54E627-A242-421F-95AD-A27E52293DFB}" type="parTrans" cxnId="{52ABD7B5-9E3C-4B40-9CFE-FFBD82B20A1D}">
      <dgm:prSet/>
      <dgm:spPr/>
      <dgm:t>
        <a:bodyPr/>
        <a:lstStyle/>
        <a:p>
          <a:endParaRPr lang="es-ES"/>
        </a:p>
      </dgm:t>
    </dgm:pt>
    <dgm:pt modelId="{DD9E6F17-E41D-4187-A8E5-3D97454332D6}" type="sibTrans" cxnId="{52ABD7B5-9E3C-4B40-9CFE-FFBD82B20A1D}">
      <dgm:prSet/>
      <dgm:spPr/>
      <dgm:t>
        <a:bodyPr/>
        <a:lstStyle/>
        <a:p>
          <a:endParaRPr lang="es-ES"/>
        </a:p>
      </dgm:t>
    </dgm:pt>
    <dgm:pt modelId="{22025CFF-C40F-4E71-B249-00DE7893125E}">
      <dgm:prSet phldrT="[Texto]" custT="1"/>
      <dgm:spPr>
        <a:solidFill>
          <a:schemeClr val="accent6">
            <a:lumMod val="75000"/>
          </a:schemeClr>
        </a:solidFill>
        <a:ln w="28575">
          <a:solidFill>
            <a:schemeClr val="tx1"/>
          </a:solidFill>
        </a:ln>
      </dgm:spPr>
      <dgm:t>
        <a:bodyPr/>
        <a:lstStyle/>
        <a:p>
          <a:r>
            <a:rPr lang="es-ES" sz="2000" b="1" dirty="0" smtClean="0"/>
            <a:t>Planificación de Corto Plazo</a:t>
          </a:r>
          <a:endParaRPr lang="es-ES" sz="2000" b="1" dirty="0"/>
        </a:p>
      </dgm:t>
    </dgm:pt>
    <dgm:pt modelId="{D8B792F6-56A5-4783-BC51-33DFBFF0BEDD}" type="parTrans" cxnId="{4140C031-F1C5-4713-AECE-9465CC58E4A0}">
      <dgm:prSet/>
      <dgm:spPr/>
      <dgm:t>
        <a:bodyPr/>
        <a:lstStyle/>
        <a:p>
          <a:endParaRPr lang="es-ES"/>
        </a:p>
      </dgm:t>
    </dgm:pt>
    <dgm:pt modelId="{0653F78B-F92B-441B-A6FC-F1D681D7F76B}" type="sibTrans" cxnId="{4140C031-F1C5-4713-AECE-9465CC58E4A0}">
      <dgm:prSet/>
      <dgm:spPr/>
      <dgm:t>
        <a:bodyPr/>
        <a:lstStyle/>
        <a:p>
          <a:endParaRPr lang="es-ES"/>
        </a:p>
      </dgm:t>
    </dgm:pt>
    <dgm:pt modelId="{2431C56D-020B-4B6D-8D77-81B81FEA9354}" type="pres">
      <dgm:prSet presAssocID="{5165EC47-26A2-4E2A-B3F5-86DF9FF79101}" presName="Name0" presStyleCnt="0">
        <dgm:presLayoutVars>
          <dgm:dir/>
          <dgm:animLvl val="lvl"/>
          <dgm:resizeHandles val="exact"/>
        </dgm:presLayoutVars>
      </dgm:prSet>
      <dgm:spPr/>
    </dgm:pt>
    <dgm:pt modelId="{883EB107-7B66-4349-B341-9AC71F74FABA}" type="pres">
      <dgm:prSet presAssocID="{14481865-F547-41BB-B895-2DA67F7CA5C5}" presName="Name8" presStyleCnt="0"/>
      <dgm:spPr/>
    </dgm:pt>
    <dgm:pt modelId="{1EB53024-B286-4CE3-AD4A-7F847AA4BE2F}" type="pres">
      <dgm:prSet presAssocID="{14481865-F547-41BB-B895-2DA67F7CA5C5}" presName="level" presStyleLbl="node1" presStyleIdx="0" presStyleCnt="3" custLinFactNeighborX="-1559" custLinFactNeighborY="-9129">
        <dgm:presLayoutVars>
          <dgm:chMax val="1"/>
          <dgm:bulletEnabled val="1"/>
        </dgm:presLayoutVars>
      </dgm:prSet>
      <dgm:spPr/>
      <dgm:t>
        <a:bodyPr/>
        <a:lstStyle/>
        <a:p>
          <a:endParaRPr lang="es-ES"/>
        </a:p>
      </dgm:t>
    </dgm:pt>
    <dgm:pt modelId="{E3BA2EFA-3925-44F6-8DB5-E76247A26FD9}" type="pres">
      <dgm:prSet presAssocID="{14481865-F547-41BB-B895-2DA67F7CA5C5}" presName="levelTx" presStyleLbl="revTx" presStyleIdx="0" presStyleCnt="0">
        <dgm:presLayoutVars>
          <dgm:chMax val="1"/>
          <dgm:bulletEnabled val="1"/>
        </dgm:presLayoutVars>
      </dgm:prSet>
      <dgm:spPr/>
      <dgm:t>
        <a:bodyPr/>
        <a:lstStyle/>
        <a:p>
          <a:endParaRPr lang="es-ES"/>
        </a:p>
      </dgm:t>
    </dgm:pt>
    <dgm:pt modelId="{8F636E7B-514C-4C6C-BACC-A3E8DB7F75FF}" type="pres">
      <dgm:prSet presAssocID="{438498E9-6EB0-43D6-A67D-075C3B18580C}" presName="Name8" presStyleCnt="0"/>
      <dgm:spPr/>
    </dgm:pt>
    <dgm:pt modelId="{8D8E34C0-93AB-43C6-89FF-2070A75A8F9D}" type="pres">
      <dgm:prSet presAssocID="{438498E9-6EB0-43D6-A67D-075C3B18580C}" presName="level" presStyleLbl="node1" presStyleIdx="1" presStyleCnt="3">
        <dgm:presLayoutVars>
          <dgm:chMax val="1"/>
          <dgm:bulletEnabled val="1"/>
        </dgm:presLayoutVars>
      </dgm:prSet>
      <dgm:spPr/>
      <dgm:t>
        <a:bodyPr/>
        <a:lstStyle/>
        <a:p>
          <a:endParaRPr lang="es-ES"/>
        </a:p>
      </dgm:t>
    </dgm:pt>
    <dgm:pt modelId="{0E093933-96DF-4DA6-85B2-74D5C69DB235}" type="pres">
      <dgm:prSet presAssocID="{438498E9-6EB0-43D6-A67D-075C3B18580C}" presName="levelTx" presStyleLbl="revTx" presStyleIdx="0" presStyleCnt="0">
        <dgm:presLayoutVars>
          <dgm:chMax val="1"/>
          <dgm:bulletEnabled val="1"/>
        </dgm:presLayoutVars>
      </dgm:prSet>
      <dgm:spPr/>
      <dgm:t>
        <a:bodyPr/>
        <a:lstStyle/>
        <a:p>
          <a:endParaRPr lang="es-ES"/>
        </a:p>
      </dgm:t>
    </dgm:pt>
    <dgm:pt modelId="{E55A5BD9-FC4C-46D4-A449-519C59930E67}" type="pres">
      <dgm:prSet presAssocID="{22025CFF-C40F-4E71-B249-00DE7893125E}" presName="Name8" presStyleCnt="0"/>
      <dgm:spPr/>
    </dgm:pt>
    <dgm:pt modelId="{790BCC34-22DB-4563-9FD3-94CAF378B07D}" type="pres">
      <dgm:prSet presAssocID="{22025CFF-C40F-4E71-B249-00DE7893125E}" presName="level" presStyleLbl="node1" presStyleIdx="2" presStyleCnt="3">
        <dgm:presLayoutVars>
          <dgm:chMax val="1"/>
          <dgm:bulletEnabled val="1"/>
        </dgm:presLayoutVars>
      </dgm:prSet>
      <dgm:spPr/>
      <dgm:t>
        <a:bodyPr/>
        <a:lstStyle/>
        <a:p>
          <a:endParaRPr lang="es-ES"/>
        </a:p>
      </dgm:t>
    </dgm:pt>
    <dgm:pt modelId="{91EC3311-747A-4ADC-BD46-8E42B9A00A2D}" type="pres">
      <dgm:prSet presAssocID="{22025CFF-C40F-4E71-B249-00DE7893125E}" presName="levelTx" presStyleLbl="revTx" presStyleIdx="0" presStyleCnt="0">
        <dgm:presLayoutVars>
          <dgm:chMax val="1"/>
          <dgm:bulletEnabled val="1"/>
        </dgm:presLayoutVars>
      </dgm:prSet>
      <dgm:spPr/>
      <dgm:t>
        <a:bodyPr/>
        <a:lstStyle/>
        <a:p>
          <a:endParaRPr lang="es-ES"/>
        </a:p>
      </dgm:t>
    </dgm:pt>
  </dgm:ptLst>
  <dgm:cxnLst>
    <dgm:cxn modelId="{4140C031-F1C5-4713-AECE-9465CC58E4A0}" srcId="{5165EC47-26A2-4E2A-B3F5-86DF9FF79101}" destId="{22025CFF-C40F-4E71-B249-00DE7893125E}" srcOrd="2" destOrd="0" parTransId="{D8B792F6-56A5-4783-BC51-33DFBFF0BEDD}" sibTransId="{0653F78B-F92B-441B-A6FC-F1D681D7F76B}"/>
    <dgm:cxn modelId="{3A3E5A39-7118-4F0B-9F35-072514E6DA53}" srcId="{5165EC47-26A2-4E2A-B3F5-86DF9FF79101}" destId="{14481865-F547-41BB-B895-2DA67F7CA5C5}" srcOrd="0" destOrd="0" parTransId="{803CCD44-0EE6-4F30-A0CD-B628896D43C5}" sibTransId="{F5EC4486-2453-4EF0-A975-CD411B97B4E9}"/>
    <dgm:cxn modelId="{C0E2BB6F-DC45-405E-AC24-9028BA2B3ADC}" type="presOf" srcId="{22025CFF-C40F-4E71-B249-00DE7893125E}" destId="{790BCC34-22DB-4563-9FD3-94CAF378B07D}" srcOrd="0" destOrd="0" presId="urn:microsoft.com/office/officeart/2005/8/layout/pyramid3"/>
    <dgm:cxn modelId="{49236747-DC96-4B61-B71E-D736F315EC8E}" type="presOf" srcId="{5165EC47-26A2-4E2A-B3F5-86DF9FF79101}" destId="{2431C56D-020B-4B6D-8D77-81B81FEA9354}" srcOrd="0" destOrd="0" presId="urn:microsoft.com/office/officeart/2005/8/layout/pyramid3"/>
    <dgm:cxn modelId="{1141717E-9783-4C47-8B2E-AE39D3A313AD}" type="presOf" srcId="{14481865-F547-41BB-B895-2DA67F7CA5C5}" destId="{E3BA2EFA-3925-44F6-8DB5-E76247A26FD9}" srcOrd="1" destOrd="0" presId="urn:microsoft.com/office/officeart/2005/8/layout/pyramid3"/>
    <dgm:cxn modelId="{C5C3EEB8-4B94-4F13-B9E3-CDB8EC943184}" type="presOf" srcId="{22025CFF-C40F-4E71-B249-00DE7893125E}" destId="{91EC3311-747A-4ADC-BD46-8E42B9A00A2D}" srcOrd="1" destOrd="0" presId="urn:microsoft.com/office/officeart/2005/8/layout/pyramid3"/>
    <dgm:cxn modelId="{28D9B7ED-6418-40D4-9159-B79E9A907346}" type="presOf" srcId="{14481865-F547-41BB-B895-2DA67F7CA5C5}" destId="{1EB53024-B286-4CE3-AD4A-7F847AA4BE2F}" srcOrd="0" destOrd="0" presId="urn:microsoft.com/office/officeart/2005/8/layout/pyramid3"/>
    <dgm:cxn modelId="{52ABD7B5-9E3C-4B40-9CFE-FFBD82B20A1D}" srcId="{5165EC47-26A2-4E2A-B3F5-86DF9FF79101}" destId="{438498E9-6EB0-43D6-A67D-075C3B18580C}" srcOrd="1" destOrd="0" parTransId="{8E54E627-A242-421F-95AD-A27E52293DFB}" sibTransId="{DD9E6F17-E41D-4187-A8E5-3D97454332D6}"/>
    <dgm:cxn modelId="{8B855D48-F38D-4270-8CA1-3278D50992E6}" type="presOf" srcId="{438498E9-6EB0-43D6-A67D-075C3B18580C}" destId="{8D8E34C0-93AB-43C6-89FF-2070A75A8F9D}" srcOrd="0" destOrd="0" presId="urn:microsoft.com/office/officeart/2005/8/layout/pyramid3"/>
    <dgm:cxn modelId="{5A42E45B-5339-4C97-887A-B66E1FE268F1}" type="presOf" srcId="{438498E9-6EB0-43D6-A67D-075C3B18580C}" destId="{0E093933-96DF-4DA6-85B2-74D5C69DB235}" srcOrd="1" destOrd="0" presId="urn:microsoft.com/office/officeart/2005/8/layout/pyramid3"/>
    <dgm:cxn modelId="{8A5D8593-D6F1-4BAC-8133-2CF225E03A4B}" type="presParOf" srcId="{2431C56D-020B-4B6D-8D77-81B81FEA9354}" destId="{883EB107-7B66-4349-B341-9AC71F74FABA}" srcOrd="0" destOrd="0" presId="urn:microsoft.com/office/officeart/2005/8/layout/pyramid3"/>
    <dgm:cxn modelId="{1428B62F-1960-4D4D-88F8-452CE094D9A1}" type="presParOf" srcId="{883EB107-7B66-4349-B341-9AC71F74FABA}" destId="{1EB53024-B286-4CE3-AD4A-7F847AA4BE2F}" srcOrd="0" destOrd="0" presId="urn:microsoft.com/office/officeart/2005/8/layout/pyramid3"/>
    <dgm:cxn modelId="{43835473-711C-4948-BE8C-C8E5149B70DE}" type="presParOf" srcId="{883EB107-7B66-4349-B341-9AC71F74FABA}" destId="{E3BA2EFA-3925-44F6-8DB5-E76247A26FD9}" srcOrd="1" destOrd="0" presId="urn:microsoft.com/office/officeart/2005/8/layout/pyramid3"/>
    <dgm:cxn modelId="{BBD74984-695A-41BC-90DD-3183501B59B0}" type="presParOf" srcId="{2431C56D-020B-4B6D-8D77-81B81FEA9354}" destId="{8F636E7B-514C-4C6C-BACC-A3E8DB7F75FF}" srcOrd="1" destOrd="0" presId="urn:microsoft.com/office/officeart/2005/8/layout/pyramid3"/>
    <dgm:cxn modelId="{3C3EDE67-7CDE-4DAA-BA26-14DBAC36C568}" type="presParOf" srcId="{8F636E7B-514C-4C6C-BACC-A3E8DB7F75FF}" destId="{8D8E34C0-93AB-43C6-89FF-2070A75A8F9D}" srcOrd="0" destOrd="0" presId="urn:microsoft.com/office/officeart/2005/8/layout/pyramid3"/>
    <dgm:cxn modelId="{88327F9E-B604-4EC0-871B-F6B488649B39}" type="presParOf" srcId="{8F636E7B-514C-4C6C-BACC-A3E8DB7F75FF}" destId="{0E093933-96DF-4DA6-85B2-74D5C69DB235}" srcOrd="1" destOrd="0" presId="urn:microsoft.com/office/officeart/2005/8/layout/pyramid3"/>
    <dgm:cxn modelId="{2153E233-8FB9-445D-8BB9-DCCB13EAADF4}" type="presParOf" srcId="{2431C56D-020B-4B6D-8D77-81B81FEA9354}" destId="{E55A5BD9-FC4C-46D4-A449-519C59930E67}" srcOrd="2" destOrd="0" presId="urn:microsoft.com/office/officeart/2005/8/layout/pyramid3"/>
    <dgm:cxn modelId="{A0257B65-17BA-4E49-8903-088804A53181}" type="presParOf" srcId="{E55A5BD9-FC4C-46D4-A449-519C59930E67}" destId="{790BCC34-22DB-4563-9FD3-94CAF378B07D}" srcOrd="0" destOrd="0" presId="urn:microsoft.com/office/officeart/2005/8/layout/pyramid3"/>
    <dgm:cxn modelId="{CE61CEAD-5FCB-4E55-9CA4-F20F32E5E550}" type="presParOf" srcId="{E55A5BD9-FC4C-46D4-A449-519C59930E67}" destId="{91EC3311-747A-4ADC-BD46-8E42B9A00A2D}" srcOrd="1" destOrd="0" presId="urn:microsoft.com/office/officeart/2005/8/layout/pyramid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73C63ED-565C-4901-9176-50CAB252F73D}" type="doc">
      <dgm:prSet loTypeId="urn:microsoft.com/office/officeart/2005/8/layout/chevron2" loCatId="list" qsTypeId="urn:microsoft.com/office/officeart/2005/8/quickstyle/simple1" qsCatId="simple" csTypeId="urn:microsoft.com/office/officeart/2005/8/colors/colorful5" csCatId="colorful" phldr="1"/>
      <dgm:spPr/>
      <dgm:t>
        <a:bodyPr/>
        <a:lstStyle/>
        <a:p>
          <a:endParaRPr lang="es-ES"/>
        </a:p>
      </dgm:t>
    </dgm:pt>
    <dgm:pt modelId="{E21C4971-9F36-488C-A828-E04342128C0C}">
      <dgm:prSet phldrT="[Texto]" custT="1"/>
      <dgm:spPr/>
      <dgm:t>
        <a:bodyPr/>
        <a:lstStyle/>
        <a:p>
          <a:endParaRPr lang="es-ES" sz="1400" b="1" dirty="0" smtClean="0"/>
        </a:p>
        <a:p>
          <a:r>
            <a:rPr lang="es-ES" sz="1400" b="1" dirty="0" smtClean="0"/>
            <a:t>MARCO INSTITUCIONAL</a:t>
          </a:r>
          <a:endParaRPr lang="es-ES" sz="1400" dirty="0" smtClean="0"/>
        </a:p>
        <a:p>
          <a:r>
            <a:rPr lang="es-ES" sz="1000" i="1" dirty="0" smtClean="0"/>
            <a:t>.</a:t>
          </a:r>
          <a:endParaRPr lang="es-ES" sz="1000" dirty="0" smtClean="0"/>
        </a:p>
      </dgm:t>
    </dgm:pt>
    <dgm:pt modelId="{EF909ADA-08FB-428E-8476-CB22B1C63CB9}" type="parTrans" cxnId="{4D6D18CD-A375-451B-93B4-6A26FD14069A}">
      <dgm:prSet/>
      <dgm:spPr/>
      <dgm:t>
        <a:bodyPr/>
        <a:lstStyle/>
        <a:p>
          <a:endParaRPr lang="es-ES" sz="2000"/>
        </a:p>
      </dgm:t>
    </dgm:pt>
    <dgm:pt modelId="{136AD77D-0716-430A-BB81-DC1D641E94DF}" type="sibTrans" cxnId="{4D6D18CD-A375-451B-93B4-6A26FD14069A}">
      <dgm:prSet/>
      <dgm:spPr/>
      <dgm:t>
        <a:bodyPr/>
        <a:lstStyle/>
        <a:p>
          <a:endParaRPr lang="es-ES" sz="2000"/>
        </a:p>
      </dgm:t>
    </dgm:pt>
    <dgm:pt modelId="{144861AD-A675-4B1A-AC7B-6C65A0361D2E}">
      <dgm:prSet phldrT="[Texto]" custT="1"/>
      <dgm:spPr/>
      <dgm:t>
        <a:bodyPr/>
        <a:lstStyle/>
        <a:p>
          <a:r>
            <a:rPr lang="es-ES" sz="1400" b="1" i="1" u="sng" dirty="0" smtClean="0"/>
            <a:t>MISION</a:t>
          </a:r>
          <a:endParaRPr lang="es-ES" sz="1400" dirty="0" smtClean="0"/>
        </a:p>
      </dgm:t>
    </dgm:pt>
    <dgm:pt modelId="{8D9257F3-F146-48E7-B8D2-02AD4C240A11}" type="parTrans" cxnId="{5BC00C87-78ED-4D00-8395-F9391EFD9D4E}">
      <dgm:prSet/>
      <dgm:spPr/>
      <dgm:t>
        <a:bodyPr/>
        <a:lstStyle/>
        <a:p>
          <a:endParaRPr lang="es-ES" sz="2000"/>
        </a:p>
      </dgm:t>
    </dgm:pt>
    <dgm:pt modelId="{5CCED009-9AC7-4E6A-A992-32C0CE617E27}" type="sibTrans" cxnId="{5BC00C87-78ED-4D00-8395-F9391EFD9D4E}">
      <dgm:prSet/>
      <dgm:spPr/>
      <dgm:t>
        <a:bodyPr/>
        <a:lstStyle/>
        <a:p>
          <a:endParaRPr lang="es-ES" sz="2000"/>
        </a:p>
      </dgm:t>
    </dgm:pt>
    <dgm:pt modelId="{923E3ACF-A46A-4EA1-95B2-8DEEA0180678}">
      <dgm:prSet phldrT="[Texto]" custT="1"/>
      <dgm:spPr/>
      <dgm:t>
        <a:bodyPr/>
        <a:lstStyle/>
        <a:p>
          <a:r>
            <a:rPr lang="es-ES" sz="1400" b="1" i="1" u="sng" dirty="0" smtClean="0"/>
            <a:t>VISION</a:t>
          </a:r>
          <a:endParaRPr lang="es-ES" sz="1400" dirty="0" smtClean="0"/>
        </a:p>
      </dgm:t>
    </dgm:pt>
    <dgm:pt modelId="{CD702831-3343-42F8-8032-7E884C57A16F}" type="parTrans" cxnId="{9A29720E-7D05-4FDB-BF52-674A871EFEFD}">
      <dgm:prSet/>
      <dgm:spPr/>
      <dgm:t>
        <a:bodyPr/>
        <a:lstStyle/>
        <a:p>
          <a:endParaRPr lang="es-ES" sz="2000"/>
        </a:p>
      </dgm:t>
    </dgm:pt>
    <dgm:pt modelId="{8C24AF82-9AF3-4C0E-953C-A85B4DB5C37E}" type="sibTrans" cxnId="{9A29720E-7D05-4FDB-BF52-674A871EFEFD}">
      <dgm:prSet/>
      <dgm:spPr/>
      <dgm:t>
        <a:bodyPr/>
        <a:lstStyle/>
        <a:p>
          <a:endParaRPr lang="es-ES" sz="2000"/>
        </a:p>
      </dgm:t>
    </dgm:pt>
    <dgm:pt modelId="{CE0E2325-51A0-4ACA-BD22-7331052A4B93}">
      <dgm:prSet custT="1"/>
      <dgm:spPr/>
      <dgm:t>
        <a:bodyPr/>
        <a:lstStyle/>
        <a:p>
          <a:r>
            <a:rPr lang="es-ES" sz="1800" i="1" dirty="0" smtClean="0"/>
            <a:t>Soberanía Alimentaria pilar fundamental de la agenda patriótica hacia el 2025.</a:t>
          </a:r>
          <a:endParaRPr lang="es-ES" sz="1800" i="1" dirty="0"/>
        </a:p>
      </dgm:t>
    </dgm:pt>
    <dgm:pt modelId="{6A1E8500-E820-4F0B-A1FA-6B7C3877EC19}" type="parTrans" cxnId="{F4E6D6BB-37F5-4B8E-9F8E-A81815496821}">
      <dgm:prSet/>
      <dgm:spPr/>
      <dgm:t>
        <a:bodyPr/>
        <a:lstStyle/>
        <a:p>
          <a:endParaRPr lang="es-ES" sz="2000"/>
        </a:p>
      </dgm:t>
    </dgm:pt>
    <dgm:pt modelId="{6F039B32-5567-4030-AC52-1DA5AB17E9FF}" type="sibTrans" cxnId="{F4E6D6BB-37F5-4B8E-9F8E-A81815496821}">
      <dgm:prSet/>
      <dgm:spPr/>
      <dgm:t>
        <a:bodyPr/>
        <a:lstStyle/>
        <a:p>
          <a:endParaRPr lang="es-ES" sz="2000"/>
        </a:p>
      </dgm:t>
    </dgm:pt>
    <dgm:pt modelId="{9F4E78D1-0307-44DF-8623-77D455C33037}">
      <dgm:prSet custT="1"/>
      <dgm:spPr/>
      <dgm:t>
        <a:bodyPr/>
        <a:lstStyle/>
        <a:p>
          <a:r>
            <a:rPr lang="es-ES" sz="1800" i="1" dirty="0" smtClean="0"/>
            <a:t>El </a:t>
          </a:r>
          <a:r>
            <a:rPr lang="es-ES" sz="1800" b="0" i="1" dirty="0" smtClean="0"/>
            <a:t>Servicio Nacional de Sanidad Agropecuaria e Inocuidad Alimentaria SENASAG, fue creado mediante Ley 2061 de 16 de marzo de 2000.</a:t>
          </a:r>
        </a:p>
      </dgm:t>
    </dgm:pt>
    <dgm:pt modelId="{894901B5-67EA-4913-BD6B-28B15193B849}" type="parTrans" cxnId="{95939983-449C-45C6-B083-1707A6E9E538}">
      <dgm:prSet/>
      <dgm:spPr/>
      <dgm:t>
        <a:bodyPr/>
        <a:lstStyle/>
        <a:p>
          <a:endParaRPr lang="es-ES" sz="2000"/>
        </a:p>
      </dgm:t>
    </dgm:pt>
    <dgm:pt modelId="{720E3322-4189-45C1-BA43-AF3ACFCE25AC}" type="sibTrans" cxnId="{95939983-449C-45C6-B083-1707A6E9E538}">
      <dgm:prSet/>
      <dgm:spPr/>
      <dgm:t>
        <a:bodyPr/>
        <a:lstStyle/>
        <a:p>
          <a:endParaRPr lang="es-ES" sz="2000"/>
        </a:p>
      </dgm:t>
    </dgm:pt>
    <dgm:pt modelId="{6065FB54-CC09-4AFA-ACDF-2C021C22B1D6}">
      <dgm:prSet custT="1"/>
      <dgm:spPr/>
      <dgm:t>
        <a:bodyPr/>
        <a:lstStyle/>
        <a:p>
          <a:r>
            <a:rPr lang="es-ES" sz="1800" i="1" dirty="0" smtClean="0"/>
            <a:t>Mediante Decreto Supremo Nro. 25729 de fecha 7 de abril de 2000, se define la reglamentación para su organización y funcionamiento</a:t>
          </a:r>
          <a:r>
            <a:rPr lang="es-ES" sz="1800" dirty="0" smtClean="0"/>
            <a:t>. </a:t>
          </a:r>
        </a:p>
      </dgm:t>
    </dgm:pt>
    <dgm:pt modelId="{C5D11B88-00CC-4EF9-B2E8-651CA7CB5DFC}" type="parTrans" cxnId="{E0936F7F-6837-46A2-BD55-8CD52282ADB8}">
      <dgm:prSet/>
      <dgm:spPr/>
      <dgm:t>
        <a:bodyPr/>
        <a:lstStyle/>
        <a:p>
          <a:endParaRPr lang="es-ES" sz="2000"/>
        </a:p>
      </dgm:t>
    </dgm:pt>
    <dgm:pt modelId="{FF451FEB-8089-48F5-AD54-8F5567B38E32}" type="sibTrans" cxnId="{E0936F7F-6837-46A2-BD55-8CD52282ADB8}">
      <dgm:prSet/>
      <dgm:spPr/>
      <dgm:t>
        <a:bodyPr/>
        <a:lstStyle/>
        <a:p>
          <a:endParaRPr lang="es-ES" sz="2000"/>
        </a:p>
      </dgm:t>
    </dgm:pt>
    <dgm:pt modelId="{9F7CB072-34F9-44DF-956E-742DAD4B6613}">
      <dgm:prSet custT="1"/>
      <dgm:spPr/>
      <dgm:t>
        <a:bodyPr/>
        <a:lstStyle/>
        <a:p>
          <a:r>
            <a:rPr lang="es-ES" sz="1800" i="1" dirty="0" smtClean="0"/>
            <a:t>Administrar el régimen sanitario del patrimonio productivo agropecuario, forestal y la inocuidad alimentaria del Estado  Plurinacional Boliviano</a:t>
          </a:r>
          <a:endParaRPr lang="es-ES" sz="1800" dirty="0"/>
        </a:p>
      </dgm:t>
    </dgm:pt>
    <dgm:pt modelId="{38D003F6-C74D-4C80-B261-421C09A807CE}" type="parTrans" cxnId="{52603A01-B28A-4B40-B835-C1530BFE97F3}">
      <dgm:prSet/>
      <dgm:spPr/>
      <dgm:t>
        <a:bodyPr/>
        <a:lstStyle/>
        <a:p>
          <a:endParaRPr lang="es-ES" sz="2000"/>
        </a:p>
      </dgm:t>
    </dgm:pt>
    <dgm:pt modelId="{454E5FF8-5ED1-4991-B424-109ED0BAD20B}" type="sibTrans" cxnId="{52603A01-B28A-4B40-B835-C1530BFE97F3}">
      <dgm:prSet/>
      <dgm:spPr/>
      <dgm:t>
        <a:bodyPr/>
        <a:lstStyle/>
        <a:p>
          <a:endParaRPr lang="es-ES" sz="2000"/>
        </a:p>
      </dgm:t>
    </dgm:pt>
    <dgm:pt modelId="{A5410E16-6DB8-4046-9A66-D3A9345A14D6}">
      <dgm:prSet custT="1"/>
      <dgm:spPr/>
      <dgm:t>
        <a:bodyPr/>
        <a:lstStyle/>
        <a:p>
          <a:r>
            <a:rPr lang="es-ES" sz="1800" i="1" dirty="0" smtClean="0"/>
            <a:t>SENASAG, Institución sólida reconocida a nivel nacional e internacional como autoridad competente que administra eficientemente el régimen sanitario agropecuario, forestal y la inocuidad alimentaria del Estado de Bolivia.</a:t>
          </a:r>
          <a:endParaRPr lang="es-ES" sz="1800" dirty="0"/>
        </a:p>
      </dgm:t>
    </dgm:pt>
    <dgm:pt modelId="{9824206E-C24E-46FA-97C8-B3DE0DCA49B6}" type="parTrans" cxnId="{B65E4AEB-3AE7-4289-9C22-F8A1257D5B0C}">
      <dgm:prSet/>
      <dgm:spPr/>
      <dgm:t>
        <a:bodyPr/>
        <a:lstStyle/>
        <a:p>
          <a:endParaRPr lang="es-ES" sz="2000"/>
        </a:p>
      </dgm:t>
    </dgm:pt>
    <dgm:pt modelId="{139F239E-23E6-4975-89E1-75AE713ED08D}" type="sibTrans" cxnId="{B65E4AEB-3AE7-4289-9C22-F8A1257D5B0C}">
      <dgm:prSet/>
      <dgm:spPr/>
      <dgm:t>
        <a:bodyPr/>
        <a:lstStyle/>
        <a:p>
          <a:endParaRPr lang="es-ES" sz="2000"/>
        </a:p>
      </dgm:t>
    </dgm:pt>
    <dgm:pt modelId="{7E49BB6E-6EE1-4BC4-BE67-7DE8255C57CD}">
      <dgm:prSet custT="1"/>
      <dgm:spPr/>
      <dgm:t>
        <a:bodyPr/>
        <a:lstStyle/>
        <a:p>
          <a:r>
            <a:rPr lang="es-ES" sz="1800" b="0" i="1" dirty="0" smtClean="0"/>
            <a:t> La Ley Nº 830  Sanidad Agropecuaria e Inocuidad Alimentaría de septiembre 2016.</a:t>
          </a:r>
        </a:p>
      </dgm:t>
    </dgm:pt>
    <dgm:pt modelId="{248D750D-095F-40BF-8428-34805760F080}" type="parTrans" cxnId="{6C30EC53-CFD4-4110-9999-43A2FD4DB77C}">
      <dgm:prSet/>
      <dgm:spPr/>
      <dgm:t>
        <a:bodyPr/>
        <a:lstStyle/>
        <a:p>
          <a:endParaRPr lang="es-ES"/>
        </a:p>
      </dgm:t>
    </dgm:pt>
    <dgm:pt modelId="{603E983B-8F05-4AF7-90DD-BE2F21F699C4}" type="sibTrans" cxnId="{6C30EC53-CFD4-4110-9999-43A2FD4DB77C}">
      <dgm:prSet/>
      <dgm:spPr/>
      <dgm:t>
        <a:bodyPr/>
        <a:lstStyle/>
        <a:p>
          <a:endParaRPr lang="es-ES"/>
        </a:p>
      </dgm:t>
    </dgm:pt>
    <dgm:pt modelId="{CCD22334-1E12-48C5-B5B2-54B06B2E1589}" type="pres">
      <dgm:prSet presAssocID="{F73C63ED-565C-4901-9176-50CAB252F73D}" presName="linearFlow" presStyleCnt="0">
        <dgm:presLayoutVars>
          <dgm:dir/>
          <dgm:animLvl val="lvl"/>
          <dgm:resizeHandles val="exact"/>
        </dgm:presLayoutVars>
      </dgm:prSet>
      <dgm:spPr/>
      <dgm:t>
        <a:bodyPr/>
        <a:lstStyle/>
        <a:p>
          <a:endParaRPr lang="es-ES"/>
        </a:p>
      </dgm:t>
    </dgm:pt>
    <dgm:pt modelId="{8223DF19-4DD0-403E-B794-B7B873F85056}" type="pres">
      <dgm:prSet presAssocID="{E21C4971-9F36-488C-A828-E04342128C0C}" presName="composite" presStyleCnt="0"/>
      <dgm:spPr/>
    </dgm:pt>
    <dgm:pt modelId="{E286366C-8E21-4952-8226-F493C0C3BF25}" type="pres">
      <dgm:prSet presAssocID="{E21C4971-9F36-488C-A828-E04342128C0C}" presName="parentText" presStyleLbl="alignNode1" presStyleIdx="0" presStyleCnt="3">
        <dgm:presLayoutVars>
          <dgm:chMax val="1"/>
          <dgm:bulletEnabled val="1"/>
        </dgm:presLayoutVars>
      </dgm:prSet>
      <dgm:spPr/>
      <dgm:t>
        <a:bodyPr/>
        <a:lstStyle/>
        <a:p>
          <a:endParaRPr lang="es-ES"/>
        </a:p>
      </dgm:t>
    </dgm:pt>
    <dgm:pt modelId="{819C9B84-8744-4B84-A587-609C76E49BAF}" type="pres">
      <dgm:prSet presAssocID="{E21C4971-9F36-488C-A828-E04342128C0C}" presName="descendantText" presStyleLbl="alignAcc1" presStyleIdx="0" presStyleCnt="3" custScaleY="193225" custLinFactNeighborX="2816">
        <dgm:presLayoutVars>
          <dgm:bulletEnabled val="1"/>
        </dgm:presLayoutVars>
      </dgm:prSet>
      <dgm:spPr/>
      <dgm:t>
        <a:bodyPr/>
        <a:lstStyle/>
        <a:p>
          <a:endParaRPr lang="es-ES"/>
        </a:p>
      </dgm:t>
    </dgm:pt>
    <dgm:pt modelId="{B345FC7B-2040-4D7C-8257-AA5A7A5B173D}" type="pres">
      <dgm:prSet presAssocID="{136AD77D-0716-430A-BB81-DC1D641E94DF}" presName="sp" presStyleCnt="0"/>
      <dgm:spPr/>
    </dgm:pt>
    <dgm:pt modelId="{7A7CCCC2-8045-4FD2-AA5C-50992091D139}" type="pres">
      <dgm:prSet presAssocID="{144861AD-A675-4B1A-AC7B-6C65A0361D2E}" presName="composite" presStyleCnt="0"/>
      <dgm:spPr/>
    </dgm:pt>
    <dgm:pt modelId="{7D66DCA2-C6E1-4CC9-9A44-C926DC9B34A3}" type="pres">
      <dgm:prSet presAssocID="{144861AD-A675-4B1A-AC7B-6C65A0361D2E}" presName="parentText" presStyleLbl="alignNode1" presStyleIdx="1" presStyleCnt="3" custScaleX="101179">
        <dgm:presLayoutVars>
          <dgm:chMax val="1"/>
          <dgm:bulletEnabled val="1"/>
        </dgm:presLayoutVars>
      </dgm:prSet>
      <dgm:spPr/>
      <dgm:t>
        <a:bodyPr/>
        <a:lstStyle/>
        <a:p>
          <a:endParaRPr lang="es-ES"/>
        </a:p>
      </dgm:t>
    </dgm:pt>
    <dgm:pt modelId="{6F7AF4A3-749D-47B1-A4A5-0EFBAD84D4C8}" type="pres">
      <dgm:prSet presAssocID="{144861AD-A675-4B1A-AC7B-6C65A0361D2E}" presName="descendantText" presStyleLbl="alignAcc1" presStyleIdx="1" presStyleCnt="3" custLinFactNeighborX="-196" custLinFactNeighborY="12076">
        <dgm:presLayoutVars>
          <dgm:bulletEnabled val="1"/>
        </dgm:presLayoutVars>
      </dgm:prSet>
      <dgm:spPr/>
      <dgm:t>
        <a:bodyPr/>
        <a:lstStyle/>
        <a:p>
          <a:endParaRPr lang="es-ES"/>
        </a:p>
      </dgm:t>
    </dgm:pt>
    <dgm:pt modelId="{5D48B653-7B16-4DCE-BE37-F1A05FAA4AEF}" type="pres">
      <dgm:prSet presAssocID="{5CCED009-9AC7-4E6A-A992-32C0CE617E27}" presName="sp" presStyleCnt="0"/>
      <dgm:spPr/>
    </dgm:pt>
    <dgm:pt modelId="{E8627BEE-E534-4CA7-9B75-154232DDA2EF}" type="pres">
      <dgm:prSet presAssocID="{923E3ACF-A46A-4EA1-95B2-8DEEA0180678}" presName="composite" presStyleCnt="0"/>
      <dgm:spPr/>
    </dgm:pt>
    <dgm:pt modelId="{5B089B7E-0070-43F6-B129-6B42155299D1}" type="pres">
      <dgm:prSet presAssocID="{923E3ACF-A46A-4EA1-95B2-8DEEA0180678}" presName="parentText" presStyleLbl="alignNode1" presStyleIdx="2" presStyleCnt="3">
        <dgm:presLayoutVars>
          <dgm:chMax val="1"/>
          <dgm:bulletEnabled val="1"/>
        </dgm:presLayoutVars>
      </dgm:prSet>
      <dgm:spPr/>
      <dgm:t>
        <a:bodyPr/>
        <a:lstStyle/>
        <a:p>
          <a:endParaRPr lang="es-ES"/>
        </a:p>
      </dgm:t>
    </dgm:pt>
    <dgm:pt modelId="{27306663-40E5-4378-B85A-FD9BF8371802}" type="pres">
      <dgm:prSet presAssocID="{923E3ACF-A46A-4EA1-95B2-8DEEA0180678}" presName="descendantText" presStyleLbl="alignAcc1" presStyleIdx="2" presStyleCnt="3">
        <dgm:presLayoutVars>
          <dgm:bulletEnabled val="1"/>
        </dgm:presLayoutVars>
      </dgm:prSet>
      <dgm:spPr/>
      <dgm:t>
        <a:bodyPr/>
        <a:lstStyle/>
        <a:p>
          <a:endParaRPr lang="es-ES"/>
        </a:p>
      </dgm:t>
    </dgm:pt>
  </dgm:ptLst>
  <dgm:cxnLst>
    <dgm:cxn modelId="{52603A01-B28A-4B40-B835-C1530BFE97F3}" srcId="{144861AD-A675-4B1A-AC7B-6C65A0361D2E}" destId="{9F7CB072-34F9-44DF-956E-742DAD4B6613}" srcOrd="0" destOrd="0" parTransId="{38D003F6-C74D-4C80-B261-421C09A807CE}" sibTransId="{454E5FF8-5ED1-4991-B424-109ED0BAD20B}"/>
    <dgm:cxn modelId="{DB91A2A4-A2F3-40EA-93EB-0B9695DF7735}" type="presOf" srcId="{9F7CB072-34F9-44DF-956E-742DAD4B6613}" destId="{6F7AF4A3-749D-47B1-A4A5-0EFBAD84D4C8}" srcOrd="0" destOrd="0" presId="urn:microsoft.com/office/officeart/2005/8/layout/chevron2"/>
    <dgm:cxn modelId="{CDA26249-13E8-4F2B-A736-D31A0A00946D}" type="presOf" srcId="{E21C4971-9F36-488C-A828-E04342128C0C}" destId="{E286366C-8E21-4952-8226-F493C0C3BF25}" srcOrd="0" destOrd="0" presId="urn:microsoft.com/office/officeart/2005/8/layout/chevron2"/>
    <dgm:cxn modelId="{9A29720E-7D05-4FDB-BF52-674A871EFEFD}" srcId="{F73C63ED-565C-4901-9176-50CAB252F73D}" destId="{923E3ACF-A46A-4EA1-95B2-8DEEA0180678}" srcOrd="2" destOrd="0" parTransId="{CD702831-3343-42F8-8032-7E884C57A16F}" sibTransId="{8C24AF82-9AF3-4C0E-953C-A85B4DB5C37E}"/>
    <dgm:cxn modelId="{76B23FC3-2F80-44E1-A108-15B2F7603211}" type="presOf" srcId="{CE0E2325-51A0-4ACA-BD22-7331052A4B93}" destId="{819C9B84-8744-4B84-A587-609C76E49BAF}" srcOrd="0" destOrd="0" presId="urn:microsoft.com/office/officeart/2005/8/layout/chevron2"/>
    <dgm:cxn modelId="{91F2D51C-6B20-4816-80CD-46C92947818D}" type="presOf" srcId="{7E49BB6E-6EE1-4BC4-BE67-7DE8255C57CD}" destId="{819C9B84-8744-4B84-A587-609C76E49BAF}" srcOrd="0" destOrd="2" presId="urn:microsoft.com/office/officeart/2005/8/layout/chevron2"/>
    <dgm:cxn modelId="{6C30EC53-CFD4-4110-9999-43A2FD4DB77C}" srcId="{E21C4971-9F36-488C-A828-E04342128C0C}" destId="{7E49BB6E-6EE1-4BC4-BE67-7DE8255C57CD}" srcOrd="2" destOrd="0" parTransId="{248D750D-095F-40BF-8428-34805760F080}" sibTransId="{603E983B-8F05-4AF7-90DD-BE2F21F699C4}"/>
    <dgm:cxn modelId="{F4E6D6BB-37F5-4B8E-9F8E-A81815496821}" srcId="{E21C4971-9F36-488C-A828-E04342128C0C}" destId="{CE0E2325-51A0-4ACA-BD22-7331052A4B93}" srcOrd="0" destOrd="0" parTransId="{6A1E8500-E820-4F0B-A1FA-6B7C3877EC19}" sibTransId="{6F039B32-5567-4030-AC52-1DA5AB17E9FF}"/>
    <dgm:cxn modelId="{4D6D18CD-A375-451B-93B4-6A26FD14069A}" srcId="{F73C63ED-565C-4901-9176-50CAB252F73D}" destId="{E21C4971-9F36-488C-A828-E04342128C0C}" srcOrd="0" destOrd="0" parTransId="{EF909ADA-08FB-428E-8476-CB22B1C63CB9}" sibTransId="{136AD77D-0716-430A-BB81-DC1D641E94DF}"/>
    <dgm:cxn modelId="{5BC00C87-78ED-4D00-8395-F9391EFD9D4E}" srcId="{F73C63ED-565C-4901-9176-50CAB252F73D}" destId="{144861AD-A675-4B1A-AC7B-6C65A0361D2E}" srcOrd="1" destOrd="0" parTransId="{8D9257F3-F146-48E7-B8D2-02AD4C240A11}" sibTransId="{5CCED009-9AC7-4E6A-A992-32C0CE617E27}"/>
    <dgm:cxn modelId="{478FE0FC-FA6F-4307-930C-1887A80F4CC0}" type="presOf" srcId="{6065FB54-CC09-4AFA-ACDF-2C021C22B1D6}" destId="{819C9B84-8744-4B84-A587-609C76E49BAF}" srcOrd="0" destOrd="3" presId="urn:microsoft.com/office/officeart/2005/8/layout/chevron2"/>
    <dgm:cxn modelId="{4EF734A1-8D3C-4275-8830-CE028F2F9740}" type="presOf" srcId="{F73C63ED-565C-4901-9176-50CAB252F73D}" destId="{CCD22334-1E12-48C5-B5B2-54B06B2E1589}" srcOrd="0" destOrd="0" presId="urn:microsoft.com/office/officeart/2005/8/layout/chevron2"/>
    <dgm:cxn modelId="{E0936F7F-6837-46A2-BD55-8CD52282ADB8}" srcId="{E21C4971-9F36-488C-A828-E04342128C0C}" destId="{6065FB54-CC09-4AFA-ACDF-2C021C22B1D6}" srcOrd="3" destOrd="0" parTransId="{C5D11B88-00CC-4EF9-B2E8-651CA7CB5DFC}" sibTransId="{FF451FEB-8089-48F5-AD54-8F5567B38E32}"/>
    <dgm:cxn modelId="{321C50B6-539B-4A9C-85B5-BE921048534E}" type="presOf" srcId="{9F4E78D1-0307-44DF-8623-77D455C33037}" destId="{819C9B84-8744-4B84-A587-609C76E49BAF}" srcOrd="0" destOrd="1" presId="urn:microsoft.com/office/officeart/2005/8/layout/chevron2"/>
    <dgm:cxn modelId="{95939983-449C-45C6-B083-1707A6E9E538}" srcId="{E21C4971-9F36-488C-A828-E04342128C0C}" destId="{9F4E78D1-0307-44DF-8623-77D455C33037}" srcOrd="1" destOrd="0" parTransId="{894901B5-67EA-4913-BD6B-28B15193B849}" sibTransId="{720E3322-4189-45C1-BA43-AF3ACFCE25AC}"/>
    <dgm:cxn modelId="{B65E4AEB-3AE7-4289-9C22-F8A1257D5B0C}" srcId="{923E3ACF-A46A-4EA1-95B2-8DEEA0180678}" destId="{A5410E16-6DB8-4046-9A66-D3A9345A14D6}" srcOrd="0" destOrd="0" parTransId="{9824206E-C24E-46FA-97C8-B3DE0DCA49B6}" sibTransId="{139F239E-23E6-4975-89E1-75AE713ED08D}"/>
    <dgm:cxn modelId="{C80D1A06-DC9B-478F-A44C-EF9CCD5A653B}" type="presOf" srcId="{923E3ACF-A46A-4EA1-95B2-8DEEA0180678}" destId="{5B089B7E-0070-43F6-B129-6B42155299D1}" srcOrd="0" destOrd="0" presId="urn:microsoft.com/office/officeart/2005/8/layout/chevron2"/>
    <dgm:cxn modelId="{F25AD393-C173-4CA5-BB83-DA3805485468}" type="presOf" srcId="{144861AD-A675-4B1A-AC7B-6C65A0361D2E}" destId="{7D66DCA2-C6E1-4CC9-9A44-C926DC9B34A3}" srcOrd="0" destOrd="0" presId="urn:microsoft.com/office/officeart/2005/8/layout/chevron2"/>
    <dgm:cxn modelId="{0E9D6B29-7A39-43BD-B510-0578846A5D35}" type="presOf" srcId="{A5410E16-6DB8-4046-9A66-D3A9345A14D6}" destId="{27306663-40E5-4378-B85A-FD9BF8371802}" srcOrd="0" destOrd="0" presId="urn:microsoft.com/office/officeart/2005/8/layout/chevron2"/>
    <dgm:cxn modelId="{2E15C0E9-55AA-45E0-90C5-877A717BCD5A}" type="presParOf" srcId="{CCD22334-1E12-48C5-B5B2-54B06B2E1589}" destId="{8223DF19-4DD0-403E-B794-B7B873F85056}" srcOrd="0" destOrd="0" presId="urn:microsoft.com/office/officeart/2005/8/layout/chevron2"/>
    <dgm:cxn modelId="{41E81868-0CE8-4181-8E2D-B814F427B66E}" type="presParOf" srcId="{8223DF19-4DD0-403E-B794-B7B873F85056}" destId="{E286366C-8E21-4952-8226-F493C0C3BF25}" srcOrd="0" destOrd="0" presId="urn:microsoft.com/office/officeart/2005/8/layout/chevron2"/>
    <dgm:cxn modelId="{CA7733A2-16F5-41ED-9129-09076EF1A4F2}" type="presParOf" srcId="{8223DF19-4DD0-403E-B794-B7B873F85056}" destId="{819C9B84-8744-4B84-A587-609C76E49BAF}" srcOrd="1" destOrd="0" presId="urn:microsoft.com/office/officeart/2005/8/layout/chevron2"/>
    <dgm:cxn modelId="{E00C58FE-C803-48F8-B248-9AD48CF12064}" type="presParOf" srcId="{CCD22334-1E12-48C5-B5B2-54B06B2E1589}" destId="{B345FC7B-2040-4D7C-8257-AA5A7A5B173D}" srcOrd="1" destOrd="0" presId="urn:microsoft.com/office/officeart/2005/8/layout/chevron2"/>
    <dgm:cxn modelId="{050F2E70-46EF-48C8-AAA0-FF6D1390643D}" type="presParOf" srcId="{CCD22334-1E12-48C5-B5B2-54B06B2E1589}" destId="{7A7CCCC2-8045-4FD2-AA5C-50992091D139}" srcOrd="2" destOrd="0" presId="urn:microsoft.com/office/officeart/2005/8/layout/chevron2"/>
    <dgm:cxn modelId="{912A5144-7C2C-4A13-A9D9-1D3D92A2DF59}" type="presParOf" srcId="{7A7CCCC2-8045-4FD2-AA5C-50992091D139}" destId="{7D66DCA2-C6E1-4CC9-9A44-C926DC9B34A3}" srcOrd="0" destOrd="0" presId="urn:microsoft.com/office/officeart/2005/8/layout/chevron2"/>
    <dgm:cxn modelId="{32F16394-FBFF-46E6-8375-F66EDD0F61A0}" type="presParOf" srcId="{7A7CCCC2-8045-4FD2-AA5C-50992091D139}" destId="{6F7AF4A3-749D-47B1-A4A5-0EFBAD84D4C8}" srcOrd="1" destOrd="0" presId="urn:microsoft.com/office/officeart/2005/8/layout/chevron2"/>
    <dgm:cxn modelId="{26C993F0-75B5-4894-96F7-B6EA999AE12A}" type="presParOf" srcId="{CCD22334-1E12-48C5-B5B2-54B06B2E1589}" destId="{5D48B653-7B16-4DCE-BE37-F1A05FAA4AEF}" srcOrd="3" destOrd="0" presId="urn:microsoft.com/office/officeart/2005/8/layout/chevron2"/>
    <dgm:cxn modelId="{D1C397B6-BC14-4FC8-8BD5-3154521FCFF1}" type="presParOf" srcId="{CCD22334-1E12-48C5-B5B2-54B06B2E1589}" destId="{E8627BEE-E534-4CA7-9B75-154232DDA2EF}" srcOrd="4" destOrd="0" presId="urn:microsoft.com/office/officeart/2005/8/layout/chevron2"/>
    <dgm:cxn modelId="{EF931D20-25D3-400F-A5E8-6AAA118E6FED}" type="presParOf" srcId="{E8627BEE-E534-4CA7-9B75-154232DDA2EF}" destId="{5B089B7E-0070-43F6-B129-6B42155299D1}" srcOrd="0" destOrd="0" presId="urn:microsoft.com/office/officeart/2005/8/layout/chevron2"/>
    <dgm:cxn modelId="{80B05B5A-B04D-4558-869F-4B3BA43DDCE6}" type="presParOf" srcId="{E8627BEE-E534-4CA7-9B75-154232DDA2EF}" destId="{27306663-40E5-4378-B85A-FD9BF8371802}"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8E6E8AA-F663-4EC1-B10A-2948D70C4EB1}" type="doc">
      <dgm:prSet loTypeId="urn:microsoft.com/office/officeart/2005/8/layout/hList7" loCatId="list" qsTypeId="urn:microsoft.com/office/officeart/2005/8/quickstyle/simple1" qsCatId="simple" csTypeId="urn:microsoft.com/office/officeart/2005/8/colors/colorful1" csCatId="colorful" phldr="1"/>
      <dgm:spPr/>
    </dgm:pt>
    <dgm:pt modelId="{11C95860-2F14-4B7A-AB67-3698A19827B7}">
      <dgm:prSet phldrT="[Texto]"/>
      <dgm:spPr/>
      <dgm:t>
        <a:bodyPr/>
        <a:lstStyle/>
        <a:p>
          <a:r>
            <a:rPr lang="es-ES" dirty="0" smtClean="0"/>
            <a:t>Pre-Registro</a:t>
          </a:r>
          <a:endParaRPr lang="es-ES" dirty="0"/>
        </a:p>
      </dgm:t>
    </dgm:pt>
    <dgm:pt modelId="{6DF207DA-7B52-4C10-AD71-6953791798A9}" type="parTrans" cxnId="{9EB985FF-173D-479E-ABE2-C6A8E729EBEC}">
      <dgm:prSet/>
      <dgm:spPr/>
      <dgm:t>
        <a:bodyPr/>
        <a:lstStyle/>
        <a:p>
          <a:endParaRPr lang="es-ES"/>
        </a:p>
      </dgm:t>
    </dgm:pt>
    <dgm:pt modelId="{067EAD94-6C2B-4D0F-A537-D486DA0928E2}" type="sibTrans" cxnId="{9EB985FF-173D-479E-ABE2-C6A8E729EBEC}">
      <dgm:prSet/>
      <dgm:spPr/>
      <dgm:t>
        <a:bodyPr/>
        <a:lstStyle/>
        <a:p>
          <a:endParaRPr lang="es-ES"/>
        </a:p>
      </dgm:t>
    </dgm:pt>
    <dgm:pt modelId="{31465E84-BD46-4A81-8EF6-69DE4E2E5F6F}">
      <dgm:prSet phldrT="[Texto]"/>
      <dgm:spPr/>
      <dgm:t>
        <a:bodyPr/>
        <a:lstStyle/>
        <a:p>
          <a:r>
            <a:rPr lang="es-ES" dirty="0" smtClean="0"/>
            <a:t>Normativa </a:t>
          </a:r>
          <a:endParaRPr lang="es-ES" dirty="0"/>
        </a:p>
      </dgm:t>
    </dgm:pt>
    <dgm:pt modelId="{F0FC8F95-5E9A-4107-9034-A56D9BCBF77A}" type="parTrans" cxnId="{96EF1C66-712F-4E63-B129-EBE490DDA65D}">
      <dgm:prSet/>
      <dgm:spPr/>
      <dgm:t>
        <a:bodyPr/>
        <a:lstStyle/>
        <a:p>
          <a:endParaRPr lang="es-ES"/>
        </a:p>
      </dgm:t>
    </dgm:pt>
    <dgm:pt modelId="{8193DDD3-333A-4B89-A873-96C29B209068}" type="sibTrans" cxnId="{96EF1C66-712F-4E63-B129-EBE490DDA65D}">
      <dgm:prSet/>
      <dgm:spPr/>
      <dgm:t>
        <a:bodyPr/>
        <a:lstStyle/>
        <a:p>
          <a:endParaRPr lang="es-ES"/>
        </a:p>
      </dgm:t>
    </dgm:pt>
    <dgm:pt modelId="{CE1E9C32-F3F7-40E5-92E6-23DFF5486E0F}">
      <dgm:prSet phldrT="[Texto]"/>
      <dgm:spPr/>
      <dgm:t>
        <a:bodyPr/>
        <a:lstStyle/>
        <a:p>
          <a:r>
            <a:rPr lang="es-ES" dirty="0" smtClean="0"/>
            <a:t>Post-Registro</a:t>
          </a:r>
          <a:endParaRPr lang="es-ES" dirty="0"/>
        </a:p>
      </dgm:t>
    </dgm:pt>
    <dgm:pt modelId="{71ED7171-2727-45C4-B5BD-91E16044C76D}" type="parTrans" cxnId="{624F84F3-3AC2-483B-9C86-EA3B51E17788}">
      <dgm:prSet/>
      <dgm:spPr/>
      <dgm:t>
        <a:bodyPr/>
        <a:lstStyle/>
        <a:p>
          <a:endParaRPr lang="es-ES"/>
        </a:p>
      </dgm:t>
    </dgm:pt>
    <dgm:pt modelId="{09DD3AE3-CE2B-4EB8-AE62-70E18A095CD3}" type="sibTrans" cxnId="{624F84F3-3AC2-483B-9C86-EA3B51E17788}">
      <dgm:prSet/>
      <dgm:spPr/>
      <dgm:t>
        <a:bodyPr/>
        <a:lstStyle/>
        <a:p>
          <a:endParaRPr lang="es-ES"/>
        </a:p>
      </dgm:t>
    </dgm:pt>
    <dgm:pt modelId="{F2E7A349-E1CF-4DFB-BBBB-9B0E9CFB23D3}" type="pres">
      <dgm:prSet presAssocID="{38E6E8AA-F663-4EC1-B10A-2948D70C4EB1}" presName="Name0" presStyleCnt="0">
        <dgm:presLayoutVars>
          <dgm:dir/>
          <dgm:resizeHandles val="exact"/>
        </dgm:presLayoutVars>
      </dgm:prSet>
      <dgm:spPr/>
    </dgm:pt>
    <dgm:pt modelId="{443B4285-BE68-4165-B295-E0B19D743D81}" type="pres">
      <dgm:prSet presAssocID="{38E6E8AA-F663-4EC1-B10A-2948D70C4EB1}" presName="fgShape" presStyleLbl="fgShp" presStyleIdx="0" presStyleCnt="1"/>
      <dgm:spPr/>
    </dgm:pt>
    <dgm:pt modelId="{49911EAC-8E93-41D9-ABBE-F271AF74CACD}" type="pres">
      <dgm:prSet presAssocID="{38E6E8AA-F663-4EC1-B10A-2948D70C4EB1}" presName="linComp" presStyleCnt="0"/>
      <dgm:spPr/>
    </dgm:pt>
    <dgm:pt modelId="{954722C3-BB54-4317-8841-D5C99918FE45}" type="pres">
      <dgm:prSet presAssocID="{11C95860-2F14-4B7A-AB67-3698A19827B7}" presName="compNode" presStyleCnt="0"/>
      <dgm:spPr/>
    </dgm:pt>
    <dgm:pt modelId="{C43A0C65-5AD2-41DA-985C-6B330DD06185}" type="pres">
      <dgm:prSet presAssocID="{11C95860-2F14-4B7A-AB67-3698A19827B7}" presName="bkgdShape" presStyleLbl="node1" presStyleIdx="0" presStyleCnt="3"/>
      <dgm:spPr/>
      <dgm:t>
        <a:bodyPr/>
        <a:lstStyle/>
        <a:p>
          <a:endParaRPr lang="es-ES"/>
        </a:p>
      </dgm:t>
    </dgm:pt>
    <dgm:pt modelId="{D7DC57BC-985D-43F0-9474-0CE33DECBC5A}" type="pres">
      <dgm:prSet presAssocID="{11C95860-2F14-4B7A-AB67-3698A19827B7}" presName="nodeTx" presStyleLbl="node1" presStyleIdx="0" presStyleCnt="3">
        <dgm:presLayoutVars>
          <dgm:bulletEnabled val="1"/>
        </dgm:presLayoutVars>
      </dgm:prSet>
      <dgm:spPr/>
      <dgm:t>
        <a:bodyPr/>
        <a:lstStyle/>
        <a:p>
          <a:endParaRPr lang="es-ES"/>
        </a:p>
      </dgm:t>
    </dgm:pt>
    <dgm:pt modelId="{BB81FD6D-985E-4825-A7CF-E27630EAB63B}" type="pres">
      <dgm:prSet presAssocID="{11C95860-2F14-4B7A-AB67-3698A19827B7}" presName="invisiNode" presStyleLbl="node1" presStyleIdx="0" presStyleCnt="3"/>
      <dgm:spPr/>
    </dgm:pt>
    <dgm:pt modelId="{F2D31409-4B4B-4AFD-9F6B-FF5B4A671839}" type="pres">
      <dgm:prSet presAssocID="{11C95860-2F14-4B7A-AB67-3698A19827B7}" presName="imagNode" presStyleLbl="fgImgPlace1" presStyleIdx="0" presStyleCnt="3"/>
      <dgm:spPr>
        <a:blipFill rotWithShape="1">
          <a:blip xmlns:r="http://schemas.openxmlformats.org/officeDocument/2006/relationships" r:embed="rId1"/>
          <a:stretch>
            <a:fillRect/>
          </a:stretch>
        </a:blipFill>
      </dgm:spPr>
    </dgm:pt>
    <dgm:pt modelId="{16FF4C60-8EDA-4637-8AD1-A989531A771D}" type="pres">
      <dgm:prSet presAssocID="{067EAD94-6C2B-4D0F-A537-D486DA0928E2}" presName="sibTrans" presStyleLbl="sibTrans2D1" presStyleIdx="0" presStyleCnt="0"/>
      <dgm:spPr/>
      <dgm:t>
        <a:bodyPr/>
        <a:lstStyle/>
        <a:p>
          <a:endParaRPr lang="es-ES"/>
        </a:p>
      </dgm:t>
    </dgm:pt>
    <dgm:pt modelId="{D770EF82-277E-4003-8E11-FCDBCDF00959}" type="pres">
      <dgm:prSet presAssocID="{31465E84-BD46-4A81-8EF6-69DE4E2E5F6F}" presName="compNode" presStyleCnt="0"/>
      <dgm:spPr/>
    </dgm:pt>
    <dgm:pt modelId="{61B269EF-3952-4D70-A0FE-C813DA7FEB98}" type="pres">
      <dgm:prSet presAssocID="{31465E84-BD46-4A81-8EF6-69DE4E2E5F6F}" presName="bkgdShape" presStyleLbl="node1" presStyleIdx="1" presStyleCnt="3"/>
      <dgm:spPr/>
      <dgm:t>
        <a:bodyPr/>
        <a:lstStyle/>
        <a:p>
          <a:endParaRPr lang="es-ES"/>
        </a:p>
      </dgm:t>
    </dgm:pt>
    <dgm:pt modelId="{5553567D-64B9-40D2-A2C9-0D57D2D0514F}" type="pres">
      <dgm:prSet presAssocID="{31465E84-BD46-4A81-8EF6-69DE4E2E5F6F}" presName="nodeTx" presStyleLbl="node1" presStyleIdx="1" presStyleCnt="3">
        <dgm:presLayoutVars>
          <dgm:bulletEnabled val="1"/>
        </dgm:presLayoutVars>
      </dgm:prSet>
      <dgm:spPr/>
      <dgm:t>
        <a:bodyPr/>
        <a:lstStyle/>
        <a:p>
          <a:endParaRPr lang="es-ES"/>
        </a:p>
      </dgm:t>
    </dgm:pt>
    <dgm:pt modelId="{7E9C3948-3847-4763-94B5-1D233B002DAF}" type="pres">
      <dgm:prSet presAssocID="{31465E84-BD46-4A81-8EF6-69DE4E2E5F6F}" presName="invisiNode" presStyleLbl="node1" presStyleIdx="1" presStyleCnt="3"/>
      <dgm:spPr/>
    </dgm:pt>
    <dgm:pt modelId="{E052BA31-57A3-4F6B-B578-6C637654812E}" type="pres">
      <dgm:prSet presAssocID="{31465E84-BD46-4A81-8EF6-69DE4E2E5F6F}" presName="imagNode" presStyleLbl="fgImgPlace1" presStyleIdx="1" presStyleCnt="3"/>
      <dgm:spPr>
        <a:blipFill rotWithShape="1">
          <a:blip xmlns:r="http://schemas.openxmlformats.org/officeDocument/2006/relationships" r:embed="rId2"/>
          <a:stretch>
            <a:fillRect/>
          </a:stretch>
        </a:blipFill>
      </dgm:spPr>
    </dgm:pt>
    <dgm:pt modelId="{640E6B30-2B82-44F9-B594-7AE0A2B94DF5}" type="pres">
      <dgm:prSet presAssocID="{8193DDD3-333A-4B89-A873-96C29B209068}" presName="sibTrans" presStyleLbl="sibTrans2D1" presStyleIdx="0" presStyleCnt="0"/>
      <dgm:spPr/>
      <dgm:t>
        <a:bodyPr/>
        <a:lstStyle/>
        <a:p>
          <a:endParaRPr lang="es-ES"/>
        </a:p>
      </dgm:t>
    </dgm:pt>
    <dgm:pt modelId="{D9DE642E-7DC1-438E-91E8-5A30A00B26F8}" type="pres">
      <dgm:prSet presAssocID="{CE1E9C32-F3F7-40E5-92E6-23DFF5486E0F}" presName="compNode" presStyleCnt="0"/>
      <dgm:spPr/>
    </dgm:pt>
    <dgm:pt modelId="{AAC0A854-F492-436B-BC8B-8045CF71BEB2}" type="pres">
      <dgm:prSet presAssocID="{CE1E9C32-F3F7-40E5-92E6-23DFF5486E0F}" presName="bkgdShape" presStyleLbl="node1" presStyleIdx="2" presStyleCnt="3" custLinFactNeighborX="41835" custLinFactNeighborY="-23039"/>
      <dgm:spPr/>
      <dgm:t>
        <a:bodyPr/>
        <a:lstStyle/>
        <a:p>
          <a:endParaRPr lang="es-ES"/>
        </a:p>
      </dgm:t>
    </dgm:pt>
    <dgm:pt modelId="{5C5609ED-224B-4399-8E6B-873A49405D95}" type="pres">
      <dgm:prSet presAssocID="{CE1E9C32-F3F7-40E5-92E6-23DFF5486E0F}" presName="nodeTx" presStyleLbl="node1" presStyleIdx="2" presStyleCnt="3">
        <dgm:presLayoutVars>
          <dgm:bulletEnabled val="1"/>
        </dgm:presLayoutVars>
      </dgm:prSet>
      <dgm:spPr/>
      <dgm:t>
        <a:bodyPr/>
        <a:lstStyle/>
        <a:p>
          <a:endParaRPr lang="es-ES"/>
        </a:p>
      </dgm:t>
    </dgm:pt>
    <dgm:pt modelId="{F0609E9C-0655-40E7-8EB1-5E805EF6DFB4}" type="pres">
      <dgm:prSet presAssocID="{CE1E9C32-F3F7-40E5-92E6-23DFF5486E0F}" presName="invisiNode" presStyleLbl="node1" presStyleIdx="2" presStyleCnt="3"/>
      <dgm:spPr/>
    </dgm:pt>
    <dgm:pt modelId="{736273E9-62C0-4827-ABB9-812971A8716B}" type="pres">
      <dgm:prSet presAssocID="{CE1E9C32-F3F7-40E5-92E6-23DFF5486E0F}" presName="imagNode" presStyleLbl="fgImgPlace1" presStyleIdx="2" presStyleCnt="3"/>
      <dgm:spPr>
        <a:blipFill rotWithShape="1">
          <a:blip xmlns:r="http://schemas.openxmlformats.org/officeDocument/2006/relationships" r:embed="rId3"/>
          <a:stretch>
            <a:fillRect/>
          </a:stretch>
        </a:blipFill>
      </dgm:spPr>
    </dgm:pt>
  </dgm:ptLst>
  <dgm:cxnLst>
    <dgm:cxn modelId="{F640BCCE-4A51-44D5-A5EA-9120EFBA76EC}" type="presOf" srcId="{8193DDD3-333A-4B89-A873-96C29B209068}" destId="{640E6B30-2B82-44F9-B594-7AE0A2B94DF5}" srcOrd="0" destOrd="0" presId="urn:microsoft.com/office/officeart/2005/8/layout/hList7"/>
    <dgm:cxn modelId="{AE9BCBCC-7558-4C5F-BC38-1B447D4CA483}" type="presOf" srcId="{11C95860-2F14-4B7A-AB67-3698A19827B7}" destId="{C43A0C65-5AD2-41DA-985C-6B330DD06185}" srcOrd="0" destOrd="0" presId="urn:microsoft.com/office/officeart/2005/8/layout/hList7"/>
    <dgm:cxn modelId="{96EF1C66-712F-4E63-B129-EBE490DDA65D}" srcId="{38E6E8AA-F663-4EC1-B10A-2948D70C4EB1}" destId="{31465E84-BD46-4A81-8EF6-69DE4E2E5F6F}" srcOrd="1" destOrd="0" parTransId="{F0FC8F95-5E9A-4107-9034-A56D9BCBF77A}" sibTransId="{8193DDD3-333A-4B89-A873-96C29B209068}"/>
    <dgm:cxn modelId="{53807E24-F562-474E-9215-4AAE8DA403BC}" type="presOf" srcId="{067EAD94-6C2B-4D0F-A537-D486DA0928E2}" destId="{16FF4C60-8EDA-4637-8AD1-A989531A771D}" srcOrd="0" destOrd="0" presId="urn:microsoft.com/office/officeart/2005/8/layout/hList7"/>
    <dgm:cxn modelId="{0F7A544F-F7AC-471F-80E9-2673650BB883}" type="presOf" srcId="{CE1E9C32-F3F7-40E5-92E6-23DFF5486E0F}" destId="{AAC0A854-F492-436B-BC8B-8045CF71BEB2}" srcOrd="0" destOrd="0" presId="urn:microsoft.com/office/officeart/2005/8/layout/hList7"/>
    <dgm:cxn modelId="{20D09D67-C794-4E27-96D3-FAD80A66AE62}" type="presOf" srcId="{CE1E9C32-F3F7-40E5-92E6-23DFF5486E0F}" destId="{5C5609ED-224B-4399-8E6B-873A49405D95}" srcOrd="1" destOrd="0" presId="urn:microsoft.com/office/officeart/2005/8/layout/hList7"/>
    <dgm:cxn modelId="{9EB985FF-173D-479E-ABE2-C6A8E729EBEC}" srcId="{38E6E8AA-F663-4EC1-B10A-2948D70C4EB1}" destId="{11C95860-2F14-4B7A-AB67-3698A19827B7}" srcOrd="0" destOrd="0" parTransId="{6DF207DA-7B52-4C10-AD71-6953791798A9}" sibTransId="{067EAD94-6C2B-4D0F-A537-D486DA0928E2}"/>
    <dgm:cxn modelId="{06054FD4-4578-4B1B-A922-8751CB2786C7}" type="presOf" srcId="{31465E84-BD46-4A81-8EF6-69DE4E2E5F6F}" destId="{61B269EF-3952-4D70-A0FE-C813DA7FEB98}" srcOrd="0" destOrd="0" presId="urn:microsoft.com/office/officeart/2005/8/layout/hList7"/>
    <dgm:cxn modelId="{624F84F3-3AC2-483B-9C86-EA3B51E17788}" srcId="{38E6E8AA-F663-4EC1-B10A-2948D70C4EB1}" destId="{CE1E9C32-F3F7-40E5-92E6-23DFF5486E0F}" srcOrd="2" destOrd="0" parTransId="{71ED7171-2727-45C4-B5BD-91E16044C76D}" sibTransId="{09DD3AE3-CE2B-4EB8-AE62-70E18A095CD3}"/>
    <dgm:cxn modelId="{1692E7A9-A21F-4918-BB47-77F28839606B}" type="presOf" srcId="{31465E84-BD46-4A81-8EF6-69DE4E2E5F6F}" destId="{5553567D-64B9-40D2-A2C9-0D57D2D0514F}" srcOrd="1" destOrd="0" presId="urn:microsoft.com/office/officeart/2005/8/layout/hList7"/>
    <dgm:cxn modelId="{720F4C03-2B59-41B9-B210-9391176800B4}" type="presOf" srcId="{38E6E8AA-F663-4EC1-B10A-2948D70C4EB1}" destId="{F2E7A349-E1CF-4DFB-BBBB-9B0E9CFB23D3}" srcOrd="0" destOrd="0" presId="urn:microsoft.com/office/officeart/2005/8/layout/hList7"/>
    <dgm:cxn modelId="{E6B8268C-4EE9-4412-858E-87AE04E4D584}" type="presOf" srcId="{11C95860-2F14-4B7A-AB67-3698A19827B7}" destId="{D7DC57BC-985D-43F0-9474-0CE33DECBC5A}" srcOrd="1" destOrd="0" presId="urn:microsoft.com/office/officeart/2005/8/layout/hList7"/>
    <dgm:cxn modelId="{F1A1AB36-294E-4CF1-8C49-FF60958C46E6}" type="presParOf" srcId="{F2E7A349-E1CF-4DFB-BBBB-9B0E9CFB23D3}" destId="{443B4285-BE68-4165-B295-E0B19D743D81}" srcOrd="0" destOrd="0" presId="urn:microsoft.com/office/officeart/2005/8/layout/hList7"/>
    <dgm:cxn modelId="{A9C51AA3-7FAD-40C7-891C-A84F72F9B0D6}" type="presParOf" srcId="{F2E7A349-E1CF-4DFB-BBBB-9B0E9CFB23D3}" destId="{49911EAC-8E93-41D9-ABBE-F271AF74CACD}" srcOrd="1" destOrd="0" presId="urn:microsoft.com/office/officeart/2005/8/layout/hList7"/>
    <dgm:cxn modelId="{874FFB4F-91CA-47F1-96A1-7A928052353A}" type="presParOf" srcId="{49911EAC-8E93-41D9-ABBE-F271AF74CACD}" destId="{954722C3-BB54-4317-8841-D5C99918FE45}" srcOrd="0" destOrd="0" presId="urn:microsoft.com/office/officeart/2005/8/layout/hList7"/>
    <dgm:cxn modelId="{98D601C1-0028-4EC2-8976-5134707399FB}" type="presParOf" srcId="{954722C3-BB54-4317-8841-D5C99918FE45}" destId="{C43A0C65-5AD2-41DA-985C-6B330DD06185}" srcOrd="0" destOrd="0" presId="urn:microsoft.com/office/officeart/2005/8/layout/hList7"/>
    <dgm:cxn modelId="{1B44B398-DF9A-4C07-9A4F-9E00C82F088C}" type="presParOf" srcId="{954722C3-BB54-4317-8841-D5C99918FE45}" destId="{D7DC57BC-985D-43F0-9474-0CE33DECBC5A}" srcOrd="1" destOrd="0" presId="urn:microsoft.com/office/officeart/2005/8/layout/hList7"/>
    <dgm:cxn modelId="{BCC9D085-DAA4-4455-B7B5-69F2DF02BCB1}" type="presParOf" srcId="{954722C3-BB54-4317-8841-D5C99918FE45}" destId="{BB81FD6D-985E-4825-A7CF-E27630EAB63B}" srcOrd="2" destOrd="0" presId="urn:microsoft.com/office/officeart/2005/8/layout/hList7"/>
    <dgm:cxn modelId="{B91E178E-9471-46A6-AA18-579DA94B8216}" type="presParOf" srcId="{954722C3-BB54-4317-8841-D5C99918FE45}" destId="{F2D31409-4B4B-4AFD-9F6B-FF5B4A671839}" srcOrd="3" destOrd="0" presId="urn:microsoft.com/office/officeart/2005/8/layout/hList7"/>
    <dgm:cxn modelId="{03858265-1C6E-4770-A290-1D8B10B7B140}" type="presParOf" srcId="{49911EAC-8E93-41D9-ABBE-F271AF74CACD}" destId="{16FF4C60-8EDA-4637-8AD1-A989531A771D}" srcOrd="1" destOrd="0" presId="urn:microsoft.com/office/officeart/2005/8/layout/hList7"/>
    <dgm:cxn modelId="{F28C1E40-05BC-4A72-AF07-2B9383E5E377}" type="presParOf" srcId="{49911EAC-8E93-41D9-ABBE-F271AF74CACD}" destId="{D770EF82-277E-4003-8E11-FCDBCDF00959}" srcOrd="2" destOrd="0" presId="urn:microsoft.com/office/officeart/2005/8/layout/hList7"/>
    <dgm:cxn modelId="{42AC7368-CD8C-4CA8-BA22-7A37C67D4A62}" type="presParOf" srcId="{D770EF82-277E-4003-8E11-FCDBCDF00959}" destId="{61B269EF-3952-4D70-A0FE-C813DA7FEB98}" srcOrd="0" destOrd="0" presId="urn:microsoft.com/office/officeart/2005/8/layout/hList7"/>
    <dgm:cxn modelId="{665477D9-D155-48A0-A563-68B3D91EBC0F}" type="presParOf" srcId="{D770EF82-277E-4003-8E11-FCDBCDF00959}" destId="{5553567D-64B9-40D2-A2C9-0D57D2D0514F}" srcOrd="1" destOrd="0" presId="urn:microsoft.com/office/officeart/2005/8/layout/hList7"/>
    <dgm:cxn modelId="{144EC5A4-93A0-499D-A0FD-67E465B8B739}" type="presParOf" srcId="{D770EF82-277E-4003-8E11-FCDBCDF00959}" destId="{7E9C3948-3847-4763-94B5-1D233B002DAF}" srcOrd="2" destOrd="0" presId="urn:microsoft.com/office/officeart/2005/8/layout/hList7"/>
    <dgm:cxn modelId="{3F10A41C-06FB-4F78-8AAC-6504F24B40CD}" type="presParOf" srcId="{D770EF82-277E-4003-8E11-FCDBCDF00959}" destId="{E052BA31-57A3-4F6B-B578-6C637654812E}" srcOrd="3" destOrd="0" presId="urn:microsoft.com/office/officeart/2005/8/layout/hList7"/>
    <dgm:cxn modelId="{9FDCC436-1387-4776-B2DF-5ED4B76C2A28}" type="presParOf" srcId="{49911EAC-8E93-41D9-ABBE-F271AF74CACD}" destId="{640E6B30-2B82-44F9-B594-7AE0A2B94DF5}" srcOrd="3" destOrd="0" presId="urn:microsoft.com/office/officeart/2005/8/layout/hList7"/>
    <dgm:cxn modelId="{D0DF6F43-03CC-492E-B852-7A6FC4A392BE}" type="presParOf" srcId="{49911EAC-8E93-41D9-ABBE-F271AF74CACD}" destId="{D9DE642E-7DC1-438E-91E8-5A30A00B26F8}" srcOrd="4" destOrd="0" presId="urn:microsoft.com/office/officeart/2005/8/layout/hList7"/>
    <dgm:cxn modelId="{9EE1D0B7-95C5-4C51-9722-55FC41C8CDE8}" type="presParOf" srcId="{D9DE642E-7DC1-438E-91E8-5A30A00B26F8}" destId="{AAC0A854-F492-436B-BC8B-8045CF71BEB2}" srcOrd="0" destOrd="0" presId="urn:microsoft.com/office/officeart/2005/8/layout/hList7"/>
    <dgm:cxn modelId="{09BB6CE1-9E11-4973-88FE-01F7F689349C}" type="presParOf" srcId="{D9DE642E-7DC1-438E-91E8-5A30A00B26F8}" destId="{5C5609ED-224B-4399-8E6B-873A49405D95}" srcOrd="1" destOrd="0" presId="urn:microsoft.com/office/officeart/2005/8/layout/hList7"/>
    <dgm:cxn modelId="{E2087401-B78E-4CE3-9481-34E26F3F33F8}" type="presParOf" srcId="{D9DE642E-7DC1-438E-91E8-5A30A00B26F8}" destId="{F0609E9C-0655-40E7-8EB1-5E805EF6DFB4}" srcOrd="2" destOrd="0" presId="urn:microsoft.com/office/officeart/2005/8/layout/hList7"/>
    <dgm:cxn modelId="{BA4AC1D1-2182-410A-AB43-133695D70B4E}" type="presParOf" srcId="{D9DE642E-7DC1-438E-91E8-5A30A00B26F8}" destId="{736273E9-62C0-4827-ABB9-812971A8716B}" srcOrd="3" destOrd="0" presId="urn:microsoft.com/office/officeart/2005/8/layout/hList7"/>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B53024-B286-4CE3-AD4A-7F847AA4BE2F}">
      <dsp:nvSpPr>
        <dsp:cNvPr id="0" name=""/>
        <dsp:cNvSpPr/>
      </dsp:nvSpPr>
      <dsp:spPr>
        <a:xfrm rot="10800000">
          <a:off x="0" y="0"/>
          <a:ext cx="5040560" cy="1769737"/>
        </a:xfrm>
        <a:prstGeom prst="trapezoid">
          <a:avLst>
            <a:gd name="adj" fmla="val 47470"/>
          </a:avLst>
        </a:prstGeom>
        <a:solidFill>
          <a:schemeClr val="accent6">
            <a:lumMod val="20000"/>
            <a:lumOff val="80000"/>
          </a:schemeClr>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9370" tIns="39370" rIns="39370" bIns="39370" numCol="1" spcCol="1270" anchor="ctr" anchorCtr="0">
          <a:noAutofit/>
        </a:bodyPr>
        <a:lstStyle/>
        <a:p>
          <a:pPr lvl="0" algn="ctr" defTabSz="1377950">
            <a:lnSpc>
              <a:spcPct val="90000"/>
            </a:lnSpc>
            <a:spcBef>
              <a:spcPct val="0"/>
            </a:spcBef>
            <a:spcAft>
              <a:spcPct val="35000"/>
            </a:spcAft>
          </a:pPr>
          <a:r>
            <a:rPr lang="es-ES" sz="3100" b="1" kern="1200" dirty="0" smtClean="0"/>
            <a:t>Planificación de Largo  Plazo</a:t>
          </a:r>
          <a:endParaRPr lang="es-ES" sz="3100" b="1" kern="1200" dirty="0"/>
        </a:p>
      </dsp:txBody>
      <dsp:txXfrm rot="-10800000">
        <a:off x="882097" y="0"/>
        <a:ext cx="3276364" cy="1769737"/>
      </dsp:txXfrm>
    </dsp:sp>
    <dsp:sp modelId="{8D8E34C0-93AB-43C6-89FF-2070A75A8F9D}">
      <dsp:nvSpPr>
        <dsp:cNvPr id="0" name=""/>
        <dsp:cNvSpPr/>
      </dsp:nvSpPr>
      <dsp:spPr>
        <a:xfrm rot="10800000">
          <a:off x="840093" y="1769737"/>
          <a:ext cx="3360373" cy="1769737"/>
        </a:xfrm>
        <a:prstGeom prst="trapezoid">
          <a:avLst>
            <a:gd name="adj" fmla="val 47470"/>
          </a:avLst>
        </a:prstGeom>
        <a:solidFill>
          <a:srgbClr val="FFFF00"/>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9370" tIns="39370" rIns="39370" bIns="39370" numCol="1" spcCol="1270" anchor="ctr" anchorCtr="0">
          <a:noAutofit/>
        </a:bodyPr>
        <a:lstStyle/>
        <a:p>
          <a:pPr lvl="0" algn="ctr" defTabSz="1377950">
            <a:lnSpc>
              <a:spcPct val="90000"/>
            </a:lnSpc>
            <a:spcBef>
              <a:spcPct val="0"/>
            </a:spcBef>
            <a:spcAft>
              <a:spcPct val="35000"/>
            </a:spcAft>
          </a:pPr>
          <a:r>
            <a:rPr lang="es-ES" sz="3100" b="1" kern="1200" dirty="0" smtClean="0"/>
            <a:t>Planificación de Mediano Plazo</a:t>
          </a:r>
          <a:endParaRPr lang="es-ES" sz="3100" b="1" kern="1200" dirty="0"/>
        </a:p>
      </dsp:txBody>
      <dsp:txXfrm rot="-10800000">
        <a:off x="1428158" y="1769737"/>
        <a:ext cx="2184242" cy="1769737"/>
      </dsp:txXfrm>
    </dsp:sp>
    <dsp:sp modelId="{790BCC34-22DB-4563-9FD3-94CAF378B07D}">
      <dsp:nvSpPr>
        <dsp:cNvPr id="0" name=""/>
        <dsp:cNvSpPr/>
      </dsp:nvSpPr>
      <dsp:spPr>
        <a:xfrm rot="10800000">
          <a:off x="1680186" y="3539474"/>
          <a:ext cx="1680186" cy="1769737"/>
        </a:xfrm>
        <a:prstGeom prst="trapezoid">
          <a:avLst>
            <a:gd name="adj" fmla="val 50000"/>
          </a:avLst>
        </a:prstGeom>
        <a:solidFill>
          <a:schemeClr val="accent6">
            <a:lumMod val="75000"/>
          </a:schemeClr>
        </a:solidFill>
        <a:ln w="28575"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s-ES" sz="2000" b="1" kern="1200" dirty="0" smtClean="0"/>
            <a:t>Planificación de Corto Plazo</a:t>
          </a:r>
          <a:endParaRPr lang="es-ES" sz="2000" b="1" kern="1200" dirty="0"/>
        </a:p>
      </dsp:txBody>
      <dsp:txXfrm rot="-10800000">
        <a:off x="1680186" y="3539474"/>
        <a:ext cx="1680186" cy="176973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86366C-8E21-4952-8226-F493C0C3BF25}">
      <dsp:nvSpPr>
        <dsp:cNvPr id="0" name=""/>
        <dsp:cNvSpPr/>
      </dsp:nvSpPr>
      <dsp:spPr>
        <a:xfrm rot="5400000">
          <a:off x="-269982" y="813852"/>
          <a:ext cx="1775464" cy="1242825"/>
        </a:xfrm>
        <a:prstGeom prst="chevron">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endParaRPr lang="es-ES" sz="1400" b="1" kern="1200" dirty="0" smtClean="0"/>
        </a:p>
        <a:p>
          <a:pPr lvl="0" algn="ctr" defTabSz="622300">
            <a:lnSpc>
              <a:spcPct val="90000"/>
            </a:lnSpc>
            <a:spcBef>
              <a:spcPct val="0"/>
            </a:spcBef>
            <a:spcAft>
              <a:spcPct val="35000"/>
            </a:spcAft>
          </a:pPr>
          <a:r>
            <a:rPr lang="es-ES" sz="1400" b="1" kern="1200" dirty="0" smtClean="0"/>
            <a:t>MARCO INSTITUCIONAL</a:t>
          </a:r>
          <a:endParaRPr lang="es-ES" sz="1400" kern="1200" dirty="0" smtClean="0"/>
        </a:p>
        <a:p>
          <a:pPr lvl="0" algn="ctr" defTabSz="622300">
            <a:lnSpc>
              <a:spcPct val="90000"/>
            </a:lnSpc>
            <a:spcBef>
              <a:spcPct val="0"/>
            </a:spcBef>
            <a:spcAft>
              <a:spcPct val="35000"/>
            </a:spcAft>
          </a:pPr>
          <a:r>
            <a:rPr lang="es-ES" sz="1000" i="1" kern="1200" dirty="0" smtClean="0"/>
            <a:t>.</a:t>
          </a:r>
          <a:endParaRPr lang="es-ES" sz="1000" kern="1200" dirty="0" smtClean="0"/>
        </a:p>
      </dsp:txBody>
      <dsp:txXfrm rot="-5400000">
        <a:off x="-3662" y="1168946"/>
        <a:ext cx="1242825" cy="532639"/>
      </dsp:txXfrm>
    </dsp:sp>
    <dsp:sp modelId="{819C9B84-8744-4B84-A587-609C76E49BAF}">
      <dsp:nvSpPr>
        <dsp:cNvPr id="0" name=""/>
        <dsp:cNvSpPr/>
      </dsp:nvSpPr>
      <dsp:spPr>
        <a:xfrm rot="5400000">
          <a:off x="4167988" y="-2915845"/>
          <a:ext cx="2231089" cy="8081416"/>
        </a:xfrm>
        <a:prstGeom prst="round2Same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s-ES" sz="1800" i="1" kern="1200" dirty="0" smtClean="0"/>
            <a:t>Soberanía Alimentaria pilar fundamental de la agenda patriótica hacia el 2025.</a:t>
          </a:r>
          <a:endParaRPr lang="es-ES" sz="1800" i="1" kern="1200" dirty="0"/>
        </a:p>
        <a:p>
          <a:pPr marL="171450" lvl="1" indent="-171450" algn="l" defTabSz="800100">
            <a:lnSpc>
              <a:spcPct val="90000"/>
            </a:lnSpc>
            <a:spcBef>
              <a:spcPct val="0"/>
            </a:spcBef>
            <a:spcAft>
              <a:spcPct val="15000"/>
            </a:spcAft>
            <a:buChar char="••"/>
          </a:pPr>
          <a:r>
            <a:rPr lang="es-ES" sz="1800" i="1" kern="1200" dirty="0" smtClean="0"/>
            <a:t>El </a:t>
          </a:r>
          <a:r>
            <a:rPr lang="es-ES" sz="1800" b="0" i="1" kern="1200" dirty="0" smtClean="0"/>
            <a:t>Servicio Nacional de Sanidad Agropecuaria e Inocuidad Alimentaria SENASAG, fue creado mediante Ley 2061 de 16 de marzo de 2000.</a:t>
          </a:r>
        </a:p>
        <a:p>
          <a:pPr marL="171450" lvl="1" indent="-171450" algn="l" defTabSz="800100">
            <a:lnSpc>
              <a:spcPct val="90000"/>
            </a:lnSpc>
            <a:spcBef>
              <a:spcPct val="0"/>
            </a:spcBef>
            <a:spcAft>
              <a:spcPct val="15000"/>
            </a:spcAft>
            <a:buChar char="••"/>
          </a:pPr>
          <a:r>
            <a:rPr lang="es-ES" sz="1800" b="0" i="1" kern="1200" dirty="0" smtClean="0"/>
            <a:t> La Ley Nº 830  Sanidad Agropecuaria e Inocuidad Alimentaría de septiembre 2016.</a:t>
          </a:r>
        </a:p>
        <a:p>
          <a:pPr marL="171450" lvl="1" indent="-171450" algn="l" defTabSz="800100">
            <a:lnSpc>
              <a:spcPct val="90000"/>
            </a:lnSpc>
            <a:spcBef>
              <a:spcPct val="0"/>
            </a:spcBef>
            <a:spcAft>
              <a:spcPct val="15000"/>
            </a:spcAft>
            <a:buChar char="••"/>
          </a:pPr>
          <a:r>
            <a:rPr lang="es-ES" sz="1800" i="1" kern="1200" dirty="0" smtClean="0"/>
            <a:t>Mediante Decreto Supremo Nro. 25729 de fecha 7 de abril de 2000, se define la reglamentación para su organización y funcionamiento</a:t>
          </a:r>
          <a:r>
            <a:rPr lang="es-ES" sz="1800" kern="1200" dirty="0" smtClean="0"/>
            <a:t>. </a:t>
          </a:r>
        </a:p>
      </dsp:txBody>
      <dsp:txXfrm rot="-5400000">
        <a:off x="1242825" y="118231"/>
        <a:ext cx="7972503" cy="2013263"/>
      </dsp:txXfrm>
    </dsp:sp>
    <dsp:sp modelId="{7D66DCA2-C6E1-4CC9-9A44-C926DC9B34A3}">
      <dsp:nvSpPr>
        <dsp:cNvPr id="0" name=""/>
        <dsp:cNvSpPr/>
      </dsp:nvSpPr>
      <dsp:spPr>
        <a:xfrm rot="5400000">
          <a:off x="-262656" y="2410312"/>
          <a:ext cx="1775464" cy="1257478"/>
        </a:xfrm>
        <a:prstGeom prst="chevron">
          <a:avLst/>
        </a:prstGeom>
        <a:solidFill>
          <a:schemeClr val="accent5">
            <a:hueOff val="-3676672"/>
            <a:satOff val="-5114"/>
            <a:lumOff val="-1961"/>
            <a:alphaOff val="0"/>
          </a:schemeClr>
        </a:solidFill>
        <a:ln w="12700" cap="flat" cmpd="sng" algn="ctr">
          <a:solidFill>
            <a:schemeClr val="accent5">
              <a:hueOff val="-3676672"/>
              <a:satOff val="-5114"/>
              <a:lumOff val="-196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b="1" i="1" u="sng" kern="1200" dirty="0" smtClean="0"/>
            <a:t>MISION</a:t>
          </a:r>
          <a:endParaRPr lang="es-ES" sz="1400" kern="1200" dirty="0" smtClean="0"/>
        </a:p>
      </dsp:txBody>
      <dsp:txXfrm rot="-5400000">
        <a:off x="-3663" y="2780058"/>
        <a:ext cx="1257478" cy="517986"/>
      </dsp:txXfrm>
    </dsp:sp>
    <dsp:sp modelId="{6F7AF4A3-749D-47B1-A4A5-0EFBAD84D4C8}">
      <dsp:nvSpPr>
        <dsp:cNvPr id="0" name=""/>
        <dsp:cNvSpPr/>
      </dsp:nvSpPr>
      <dsp:spPr>
        <a:xfrm rot="5400000">
          <a:off x="4694331" y="-1172999"/>
          <a:ext cx="1154052" cy="8081416"/>
        </a:xfrm>
        <a:prstGeom prst="round2SameRect">
          <a:avLst/>
        </a:prstGeom>
        <a:solidFill>
          <a:schemeClr val="lt1">
            <a:alpha val="90000"/>
            <a:hueOff val="0"/>
            <a:satOff val="0"/>
            <a:lumOff val="0"/>
            <a:alphaOff val="0"/>
          </a:schemeClr>
        </a:solidFill>
        <a:ln w="12700" cap="flat" cmpd="sng" algn="ctr">
          <a:solidFill>
            <a:schemeClr val="accent5">
              <a:hueOff val="-3676672"/>
              <a:satOff val="-5114"/>
              <a:lumOff val="-1961"/>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s-ES" sz="1800" i="1" kern="1200" dirty="0" smtClean="0"/>
            <a:t>Administrar el régimen sanitario del patrimonio productivo agropecuario, forestal y la inocuidad alimentaria del Estado  Plurinacional Boliviano</a:t>
          </a:r>
          <a:endParaRPr lang="es-ES" sz="1800" kern="1200" dirty="0"/>
        </a:p>
      </dsp:txBody>
      <dsp:txXfrm rot="-5400000">
        <a:off x="1230649" y="2347019"/>
        <a:ext cx="8025080" cy="1041380"/>
      </dsp:txXfrm>
    </dsp:sp>
    <dsp:sp modelId="{5B089B7E-0070-43F6-B129-6B42155299D1}">
      <dsp:nvSpPr>
        <dsp:cNvPr id="0" name=""/>
        <dsp:cNvSpPr/>
      </dsp:nvSpPr>
      <dsp:spPr>
        <a:xfrm rot="5400000">
          <a:off x="-269982" y="4021425"/>
          <a:ext cx="1775464" cy="1242825"/>
        </a:xfrm>
        <a:prstGeom prst="chevron">
          <a:avLst/>
        </a:prstGeom>
        <a:solidFill>
          <a:schemeClr val="accent5">
            <a:hueOff val="-7353344"/>
            <a:satOff val="-10228"/>
            <a:lumOff val="-3922"/>
            <a:alphaOff val="0"/>
          </a:schemeClr>
        </a:solidFill>
        <a:ln w="12700" cap="flat" cmpd="sng" algn="ctr">
          <a:solidFill>
            <a:schemeClr val="accent5">
              <a:hueOff val="-7353344"/>
              <a:satOff val="-10228"/>
              <a:lumOff val="-392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ES" sz="1400" b="1" i="1" u="sng" kern="1200" dirty="0" smtClean="0"/>
            <a:t>VISION</a:t>
          </a:r>
          <a:endParaRPr lang="es-ES" sz="1400" kern="1200" dirty="0" smtClean="0"/>
        </a:p>
      </dsp:txBody>
      <dsp:txXfrm rot="-5400000">
        <a:off x="-3662" y="4376519"/>
        <a:ext cx="1242825" cy="532639"/>
      </dsp:txXfrm>
    </dsp:sp>
    <dsp:sp modelId="{27306663-40E5-4378-B85A-FD9BF8371802}">
      <dsp:nvSpPr>
        <dsp:cNvPr id="0" name=""/>
        <dsp:cNvSpPr/>
      </dsp:nvSpPr>
      <dsp:spPr>
        <a:xfrm rot="5400000">
          <a:off x="4702844" y="291423"/>
          <a:ext cx="1154052" cy="8081416"/>
        </a:xfrm>
        <a:prstGeom prst="round2SameRect">
          <a:avLst/>
        </a:prstGeom>
        <a:solidFill>
          <a:schemeClr val="lt1">
            <a:alpha val="90000"/>
            <a:hueOff val="0"/>
            <a:satOff val="0"/>
            <a:lumOff val="0"/>
            <a:alphaOff val="0"/>
          </a:schemeClr>
        </a:solidFill>
        <a:ln w="12700" cap="flat" cmpd="sng" algn="ctr">
          <a:solidFill>
            <a:schemeClr val="accent5">
              <a:hueOff val="-7353344"/>
              <a:satOff val="-10228"/>
              <a:lumOff val="-392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s-ES" sz="1800" i="1" kern="1200" dirty="0" smtClean="0"/>
            <a:t>SENASAG, Institución sólida reconocida a nivel nacional e internacional como autoridad competente que administra eficientemente el régimen sanitario agropecuario, forestal y la inocuidad alimentaria del Estado de Bolivia.</a:t>
          </a:r>
          <a:endParaRPr lang="es-ES" sz="1800" kern="1200" dirty="0"/>
        </a:p>
      </dsp:txBody>
      <dsp:txXfrm rot="-5400000">
        <a:off x="1239162" y="3811441"/>
        <a:ext cx="8025080" cy="104138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3A0C65-5AD2-41DA-985C-6B330DD06185}">
      <dsp:nvSpPr>
        <dsp:cNvPr id="0" name=""/>
        <dsp:cNvSpPr/>
      </dsp:nvSpPr>
      <dsp:spPr>
        <a:xfrm>
          <a:off x="811" y="0"/>
          <a:ext cx="1262187" cy="2667408"/>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s-ES" sz="1800" kern="1200" dirty="0" smtClean="0"/>
            <a:t>Pre-Registro</a:t>
          </a:r>
          <a:endParaRPr lang="es-ES" sz="1800" kern="1200" dirty="0"/>
        </a:p>
      </dsp:txBody>
      <dsp:txXfrm>
        <a:off x="811" y="1066963"/>
        <a:ext cx="1262187" cy="1066963"/>
      </dsp:txXfrm>
    </dsp:sp>
    <dsp:sp modelId="{F2D31409-4B4B-4AFD-9F6B-FF5B4A671839}">
      <dsp:nvSpPr>
        <dsp:cNvPr id="0" name=""/>
        <dsp:cNvSpPr/>
      </dsp:nvSpPr>
      <dsp:spPr>
        <a:xfrm>
          <a:off x="187781" y="160044"/>
          <a:ext cx="888246" cy="888246"/>
        </a:xfrm>
        <a:prstGeom prst="ellipse">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1B269EF-3952-4D70-A0FE-C813DA7FEB98}">
      <dsp:nvSpPr>
        <dsp:cNvPr id="0" name=""/>
        <dsp:cNvSpPr/>
      </dsp:nvSpPr>
      <dsp:spPr>
        <a:xfrm>
          <a:off x="1300863" y="0"/>
          <a:ext cx="1262187" cy="2667408"/>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s-ES" sz="1800" kern="1200" dirty="0" smtClean="0"/>
            <a:t>Normativa </a:t>
          </a:r>
          <a:endParaRPr lang="es-ES" sz="1800" kern="1200" dirty="0"/>
        </a:p>
      </dsp:txBody>
      <dsp:txXfrm>
        <a:off x="1300863" y="1066963"/>
        <a:ext cx="1262187" cy="1066963"/>
      </dsp:txXfrm>
    </dsp:sp>
    <dsp:sp modelId="{E052BA31-57A3-4F6B-B578-6C637654812E}">
      <dsp:nvSpPr>
        <dsp:cNvPr id="0" name=""/>
        <dsp:cNvSpPr/>
      </dsp:nvSpPr>
      <dsp:spPr>
        <a:xfrm>
          <a:off x="1487834" y="160044"/>
          <a:ext cx="888246" cy="888246"/>
        </a:xfrm>
        <a:prstGeom prst="ellipse">
          <a:avLst/>
        </a:prstGeom>
        <a:blipFill rotWithShape="1">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AC0A854-F492-436B-BC8B-8045CF71BEB2}">
      <dsp:nvSpPr>
        <dsp:cNvPr id="0" name=""/>
        <dsp:cNvSpPr/>
      </dsp:nvSpPr>
      <dsp:spPr>
        <a:xfrm>
          <a:off x="2601727" y="0"/>
          <a:ext cx="1262187" cy="266740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ctr" defTabSz="800100">
            <a:lnSpc>
              <a:spcPct val="90000"/>
            </a:lnSpc>
            <a:spcBef>
              <a:spcPct val="0"/>
            </a:spcBef>
            <a:spcAft>
              <a:spcPct val="35000"/>
            </a:spcAft>
          </a:pPr>
          <a:r>
            <a:rPr lang="es-ES" sz="1800" kern="1200" dirty="0" smtClean="0"/>
            <a:t>Post-Registro</a:t>
          </a:r>
          <a:endParaRPr lang="es-ES" sz="1800" kern="1200" dirty="0"/>
        </a:p>
      </dsp:txBody>
      <dsp:txXfrm>
        <a:off x="2601727" y="1066963"/>
        <a:ext cx="1262187" cy="1066963"/>
      </dsp:txXfrm>
    </dsp:sp>
    <dsp:sp modelId="{736273E9-62C0-4827-ABB9-812971A8716B}">
      <dsp:nvSpPr>
        <dsp:cNvPr id="0" name=""/>
        <dsp:cNvSpPr/>
      </dsp:nvSpPr>
      <dsp:spPr>
        <a:xfrm>
          <a:off x="2787886" y="160044"/>
          <a:ext cx="888246" cy="888246"/>
        </a:xfrm>
        <a:prstGeom prst="ellipse">
          <a:avLst/>
        </a:prstGeom>
        <a:blipFill rotWithShape="1">
          <a:blip xmlns:r="http://schemas.openxmlformats.org/officeDocument/2006/relationships" r:embed="rId3"/>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43B4285-BE68-4165-B295-E0B19D743D81}">
      <dsp:nvSpPr>
        <dsp:cNvPr id="0" name=""/>
        <dsp:cNvSpPr/>
      </dsp:nvSpPr>
      <dsp:spPr>
        <a:xfrm>
          <a:off x="154556" y="2133926"/>
          <a:ext cx="3554801" cy="400111"/>
        </a:xfrm>
        <a:prstGeom prst="leftRightArrow">
          <a:avLst/>
        </a:prstGeom>
        <a:solidFill>
          <a:schemeClr val="accent2">
            <a:tint val="4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ES"/>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A6FBF4DE-A50A-40F2-9271-7A8FB593C610}" type="datetimeFigureOut">
              <a:rPr lang="es-ES" smtClean="0"/>
              <a:t>27/04/2017</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944CA545-6248-4127-928C-4A933BF13518}" type="slidenum">
              <a:rPr lang="es-ES" smtClean="0"/>
              <a:t>‹Nº›</a:t>
            </a:fld>
            <a:endParaRPr lang="es-ES"/>
          </a:p>
        </p:txBody>
      </p:sp>
    </p:spTree>
    <p:extLst>
      <p:ext uri="{BB962C8B-B14F-4D97-AF65-F5344CB8AC3E}">
        <p14:creationId xmlns:p14="http://schemas.microsoft.com/office/powerpoint/2010/main" val="199021592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fecha 3"/>
          <p:cNvSpPr>
            <a:spLocks noGrp="1"/>
          </p:cNvSpPr>
          <p:nvPr>
            <p:ph type="dt" sz="half" idx="10"/>
          </p:nvPr>
        </p:nvSpPr>
        <p:spPr/>
        <p:txBody>
          <a:bodyPr/>
          <a:lstStyle/>
          <a:p>
            <a:fld id="{A6FBF4DE-A50A-40F2-9271-7A8FB593C610}" type="datetimeFigureOut">
              <a:rPr lang="es-ES" smtClean="0"/>
              <a:t>27/04/2017</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944CA545-6248-4127-928C-4A933BF13518}" type="slidenum">
              <a:rPr lang="es-ES" smtClean="0"/>
              <a:t>‹Nº›</a:t>
            </a:fld>
            <a:endParaRPr lang="es-ES"/>
          </a:p>
        </p:txBody>
      </p:sp>
    </p:spTree>
    <p:extLst>
      <p:ext uri="{BB962C8B-B14F-4D97-AF65-F5344CB8AC3E}">
        <p14:creationId xmlns:p14="http://schemas.microsoft.com/office/powerpoint/2010/main" val="21057218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ES"/>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fecha 3"/>
          <p:cNvSpPr>
            <a:spLocks noGrp="1"/>
          </p:cNvSpPr>
          <p:nvPr>
            <p:ph type="dt" sz="half" idx="10"/>
          </p:nvPr>
        </p:nvSpPr>
        <p:spPr/>
        <p:txBody>
          <a:bodyPr/>
          <a:lstStyle/>
          <a:p>
            <a:fld id="{A6FBF4DE-A50A-40F2-9271-7A8FB593C610}" type="datetimeFigureOut">
              <a:rPr lang="es-ES" smtClean="0"/>
              <a:t>27/04/2017</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944CA545-6248-4127-928C-4A933BF13518}" type="slidenum">
              <a:rPr lang="es-ES" smtClean="0"/>
              <a:t>‹Nº›</a:t>
            </a:fld>
            <a:endParaRPr lang="es-ES"/>
          </a:p>
        </p:txBody>
      </p:sp>
    </p:spTree>
    <p:extLst>
      <p:ext uri="{BB962C8B-B14F-4D97-AF65-F5344CB8AC3E}">
        <p14:creationId xmlns:p14="http://schemas.microsoft.com/office/powerpoint/2010/main" val="11298316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fecha 3"/>
          <p:cNvSpPr>
            <a:spLocks noGrp="1"/>
          </p:cNvSpPr>
          <p:nvPr>
            <p:ph type="dt" sz="half" idx="10"/>
          </p:nvPr>
        </p:nvSpPr>
        <p:spPr/>
        <p:txBody>
          <a:bodyPr/>
          <a:lstStyle/>
          <a:p>
            <a:fld id="{A6FBF4DE-A50A-40F2-9271-7A8FB593C610}" type="datetimeFigureOut">
              <a:rPr lang="es-ES" smtClean="0"/>
              <a:t>27/04/2017</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944CA545-6248-4127-928C-4A933BF13518}" type="slidenum">
              <a:rPr lang="es-ES" smtClean="0"/>
              <a:t>‹Nº›</a:t>
            </a:fld>
            <a:endParaRPr lang="es-ES"/>
          </a:p>
        </p:txBody>
      </p:sp>
    </p:spTree>
    <p:extLst>
      <p:ext uri="{BB962C8B-B14F-4D97-AF65-F5344CB8AC3E}">
        <p14:creationId xmlns:p14="http://schemas.microsoft.com/office/powerpoint/2010/main" val="148859025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ES"/>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fld id="{A6FBF4DE-A50A-40F2-9271-7A8FB593C610}" type="datetimeFigureOut">
              <a:rPr lang="es-ES" smtClean="0"/>
              <a:t>27/04/2017</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944CA545-6248-4127-928C-4A933BF13518}" type="slidenum">
              <a:rPr lang="es-ES" smtClean="0"/>
              <a:t>‹Nº›</a:t>
            </a:fld>
            <a:endParaRPr lang="es-ES"/>
          </a:p>
        </p:txBody>
      </p:sp>
    </p:spTree>
    <p:extLst>
      <p:ext uri="{BB962C8B-B14F-4D97-AF65-F5344CB8AC3E}">
        <p14:creationId xmlns:p14="http://schemas.microsoft.com/office/powerpoint/2010/main" val="27635937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contenido 2"/>
          <p:cNvSpPr>
            <a:spLocks noGrp="1"/>
          </p:cNvSpPr>
          <p:nvPr>
            <p:ph sz="half" idx="1"/>
          </p:nvPr>
        </p:nvSpPr>
        <p:spPr>
          <a:xfrm>
            <a:off x="838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contenido 3"/>
          <p:cNvSpPr>
            <a:spLocks noGrp="1"/>
          </p:cNvSpPr>
          <p:nvPr>
            <p:ph sz="half" idx="2"/>
          </p:nvPr>
        </p:nvSpPr>
        <p:spPr>
          <a:xfrm>
            <a:off x="6172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Marcador de fecha 4"/>
          <p:cNvSpPr>
            <a:spLocks noGrp="1"/>
          </p:cNvSpPr>
          <p:nvPr>
            <p:ph type="dt" sz="half" idx="10"/>
          </p:nvPr>
        </p:nvSpPr>
        <p:spPr/>
        <p:txBody>
          <a:bodyPr/>
          <a:lstStyle/>
          <a:p>
            <a:fld id="{A6FBF4DE-A50A-40F2-9271-7A8FB593C610}" type="datetimeFigureOut">
              <a:rPr lang="es-ES" smtClean="0"/>
              <a:t>27/04/2017</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944CA545-6248-4127-928C-4A933BF13518}" type="slidenum">
              <a:rPr lang="es-ES" smtClean="0"/>
              <a:t>‹Nº›</a:t>
            </a:fld>
            <a:endParaRPr lang="es-ES"/>
          </a:p>
        </p:txBody>
      </p:sp>
    </p:spTree>
    <p:extLst>
      <p:ext uri="{BB962C8B-B14F-4D97-AF65-F5344CB8AC3E}">
        <p14:creationId xmlns:p14="http://schemas.microsoft.com/office/powerpoint/2010/main" val="9128234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ES"/>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Marcador de fecha 6"/>
          <p:cNvSpPr>
            <a:spLocks noGrp="1"/>
          </p:cNvSpPr>
          <p:nvPr>
            <p:ph type="dt" sz="half" idx="10"/>
          </p:nvPr>
        </p:nvSpPr>
        <p:spPr/>
        <p:txBody>
          <a:bodyPr/>
          <a:lstStyle/>
          <a:p>
            <a:fld id="{A6FBF4DE-A50A-40F2-9271-7A8FB593C610}" type="datetimeFigureOut">
              <a:rPr lang="es-ES" smtClean="0"/>
              <a:t>27/04/2017</a:t>
            </a:fld>
            <a:endParaRPr lang="es-ES"/>
          </a:p>
        </p:txBody>
      </p:sp>
      <p:sp>
        <p:nvSpPr>
          <p:cNvPr id="8" name="Marcador de pie de página 7"/>
          <p:cNvSpPr>
            <a:spLocks noGrp="1"/>
          </p:cNvSpPr>
          <p:nvPr>
            <p:ph type="ftr" sz="quarter" idx="11"/>
          </p:nvPr>
        </p:nvSpPr>
        <p:spPr/>
        <p:txBody>
          <a:bodyPr/>
          <a:lstStyle/>
          <a:p>
            <a:endParaRPr lang="es-ES"/>
          </a:p>
        </p:txBody>
      </p:sp>
      <p:sp>
        <p:nvSpPr>
          <p:cNvPr id="9" name="Marcador de número de diapositiva 8"/>
          <p:cNvSpPr>
            <a:spLocks noGrp="1"/>
          </p:cNvSpPr>
          <p:nvPr>
            <p:ph type="sldNum" sz="quarter" idx="12"/>
          </p:nvPr>
        </p:nvSpPr>
        <p:spPr/>
        <p:txBody>
          <a:bodyPr/>
          <a:lstStyle/>
          <a:p>
            <a:fld id="{944CA545-6248-4127-928C-4A933BF13518}" type="slidenum">
              <a:rPr lang="es-ES" smtClean="0"/>
              <a:t>‹Nº›</a:t>
            </a:fld>
            <a:endParaRPr lang="es-ES"/>
          </a:p>
        </p:txBody>
      </p:sp>
    </p:spTree>
    <p:extLst>
      <p:ext uri="{BB962C8B-B14F-4D97-AF65-F5344CB8AC3E}">
        <p14:creationId xmlns:p14="http://schemas.microsoft.com/office/powerpoint/2010/main" val="38612705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fecha 2"/>
          <p:cNvSpPr>
            <a:spLocks noGrp="1"/>
          </p:cNvSpPr>
          <p:nvPr>
            <p:ph type="dt" sz="half" idx="10"/>
          </p:nvPr>
        </p:nvSpPr>
        <p:spPr/>
        <p:txBody>
          <a:bodyPr/>
          <a:lstStyle/>
          <a:p>
            <a:fld id="{A6FBF4DE-A50A-40F2-9271-7A8FB593C610}" type="datetimeFigureOut">
              <a:rPr lang="es-ES" smtClean="0"/>
              <a:t>27/04/2017</a:t>
            </a:fld>
            <a:endParaRPr lang="es-ES"/>
          </a:p>
        </p:txBody>
      </p:sp>
      <p:sp>
        <p:nvSpPr>
          <p:cNvPr id="4" name="Marcador de pie de página 3"/>
          <p:cNvSpPr>
            <a:spLocks noGrp="1"/>
          </p:cNvSpPr>
          <p:nvPr>
            <p:ph type="ftr" sz="quarter" idx="11"/>
          </p:nvPr>
        </p:nvSpPr>
        <p:spPr/>
        <p:txBody>
          <a:bodyPr/>
          <a:lstStyle/>
          <a:p>
            <a:endParaRPr lang="es-ES"/>
          </a:p>
        </p:txBody>
      </p:sp>
      <p:sp>
        <p:nvSpPr>
          <p:cNvPr id="5" name="Marcador de número de diapositiva 4"/>
          <p:cNvSpPr>
            <a:spLocks noGrp="1"/>
          </p:cNvSpPr>
          <p:nvPr>
            <p:ph type="sldNum" sz="quarter" idx="12"/>
          </p:nvPr>
        </p:nvSpPr>
        <p:spPr/>
        <p:txBody>
          <a:bodyPr/>
          <a:lstStyle/>
          <a:p>
            <a:fld id="{944CA545-6248-4127-928C-4A933BF13518}" type="slidenum">
              <a:rPr lang="es-ES" smtClean="0"/>
              <a:t>‹Nº›</a:t>
            </a:fld>
            <a:endParaRPr lang="es-ES"/>
          </a:p>
        </p:txBody>
      </p:sp>
    </p:spTree>
    <p:extLst>
      <p:ext uri="{BB962C8B-B14F-4D97-AF65-F5344CB8AC3E}">
        <p14:creationId xmlns:p14="http://schemas.microsoft.com/office/powerpoint/2010/main" val="12226628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A6FBF4DE-A50A-40F2-9271-7A8FB593C610}" type="datetimeFigureOut">
              <a:rPr lang="es-ES" smtClean="0"/>
              <a:t>27/04/2017</a:t>
            </a:fld>
            <a:endParaRPr lang="es-ES"/>
          </a:p>
        </p:txBody>
      </p:sp>
      <p:sp>
        <p:nvSpPr>
          <p:cNvPr id="3" name="Marcador de pie de página 2"/>
          <p:cNvSpPr>
            <a:spLocks noGrp="1"/>
          </p:cNvSpPr>
          <p:nvPr>
            <p:ph type="ftr" sz="quarter" idx="11"/>
          </p:nvPr>
        </p:nvSpPr>
        <p:spPr/>
        <p:txBody>
          <a:bodyPr/>
          <a:lstStyle/>
          <a:p>
            <a:endParaRPr lang="es-ES"/>
          </a:p>
        </p:txBody>
      </p:sp>
      <p:sp>
        <p:nvSpPr>
          <p:cNvPr id="4" name="Marcador de número de diapositiva 3"/>
          <p:cNvSpPr>
            <a:spLocks noGrp="1"/>
          </p:cNvSpPr>
          <p:nvPr>
            <p:ph type="sldNum" sz="quarter" idx="12"/>
          </p:nvPr>
        </p:nvSpPr>
        <p:spPr/>
        <p:txBody>
          <a:bodyPr/>
          <a:lstStyle/>
          <a:p>
            <a:fld id="{944CA545-6248-4127-928C-4A933BF13518}" type="slidenum">
              <a:rPr lang="es-ES" smtClean="0"/>
              <a:t>‹Nº›</a:t>
            </a:fld>
            <a:endParaRPr lang="es-ES"/>
          </a:p>
        </p:txBody>
      </p:sp>
    </p:spTree>
    <p:extLst>
      <p:ext uri="{BB962C8B-B14F-4D97-AF65-F5344CB8AC3E}">
        <p14:creationId xmlns:p14="http://schemas.microsoft.com/office/powerpoint/2010/main" val="1951415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ES"/>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A6FBF4DE-A50A-40F2-9271-7A8FB593C610}" type="datetimeFigureOut">
              <a:rPr lang="es-ES" smtClean="0"/>
              <a:t>27/04/2017</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944CA545-6248-4127-928C-4A933BF13518}" type="slidenum">
              <a:rPr lang="es-ES" smtClean="0"/>
              <a:t>‹Nº›</a:t>
            </a:fld>
            <a:endParaRPr lang="es-ES"/>
          </a:p>
        </p:txBody>
      </p:sp>
    </p:spTree>
    <p:extLst>
      <p:ext uri="{BB962C8B-B14F-4D97-AF65-F5344CB8AC3E}">
        <p14:creationId xmlns:p14="http://schemas.microsoft.com/office/powerpoint/2010/main" val="19051285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ES"/>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A6FBF4DE-A50A-40F2-9271-7A8FB593C610}" type="datetimeFigureOut">
              <a:rPr lang="es-ES" smtClean="0"/>
              <a:t>27/04/2017</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944CA545-6248-4127-928C-4A933BF13518}" type="slidenum">
              <a:rPr lang="es-ES" smtClean="0"/>
              <a:t>‹Nº›</a:t>
            </a:fld>
            <a:endParaRPr lang="es-ES"/>
          </a:p>
        </p:txBody>
      </p:sp>
    </p:spTree>
    <p:extLst>
      <p:ext uri="{BB962C8B-B14F-4D97-AF65-F5344CB8AC3E}">
        <p14:creationId xmlns:p14="http://schemas.microsoft.com/office/powerpoint/2010/main" val="474127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FBF4DE-A50A-40F2-9271-7A8FB593C610}" type="datetimeFigureOut">
              <a:rPr lang="es-ES" smtClean="0"/>
              <a:t>27/04/2017</a:t>
            </a:fld>
            <a:endParaRPr lang="es-ES"/>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4CA545-6248-4127-928C-4A933BF13518}" type="slidenum">
              <a:rPr lang="es-ES" smtClean="0"/>
              <a:t>‹Nº›</a:t>
            </a:fld>
            <a:endParaRPr lang="es-ES"/>
          </a:p>
        </p:txBody>
      </p:sp>
    </p:spTree>
    <p:extLst>
      <p:ext uri="{BB962C8B-B14F-4D97-AF65-F5344CB8AC3E}">
        <p14:creationId xmlns:p14="http://schemas.microsoft.com/office/powerpoint/2010/main" val="1694366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tags" Target="../tags/tag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2.xml"/><Relationship Id="rId1" Type="http://schemas.openxmlformats.org/officeDocument/2006/relationships/tags" Target="../tags/tag6.xml"/><Relationship Id="rId5" Type="http://schemas.openxmlformats.org/officeDocument/2006/relationships/image" Target="../media/image13.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4.png"/><Relationship Id="rId4" Type="http://schemas.openxmlformats.org/officeDocument/2006/relationships/chart" Target="../charts/chart5.xml"/></Relationships>
</file>

<file path=ppt/slides/_rels/slide1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slideLayout" Target="../slideLayouts/slideLayout2.xml"/><Relationship Id="rId1" Type="http://schemas.openxmlformats.org/officeDocument/2006/relationships/tags" Target="../tags/tag10.xml"/><Relationship Id="rId5" Type="http://schemas.openxmlformats.org/officeDocument/2006/relationships/image" Target="../media/image16.jpe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2.xml"/><Relationship Id="rId1" Type="http://schemas.openxmlformats.org/officeDocument/2006/relationships/tags" Target="../tags/tag11.xml"/><Relationship Id="rId5" Type="http://schemas.openxmlformats.org/officeDocument/2006/relationships/image" Target="../media/image14.png"/><Relationship Id="rId4" Type="http://schemas.openxmlformats.org/officeDocument/2006/relationships/chart" Target="../charts/chart7.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chart" Target="../charts/chart10.xml"/><Relationship Id="rId5" Type="http://schemas.openxmlformats.org/officeDocument/2006/relationships/chart" Target="../charts/chart9.xml"/><Relationship Id="rId4" Type="http://schemas.openxmlformats.org/officeDocument/2006/relationships/chart" Target="../charts/chart8.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slideLayout" Target="../slideLayouts/slideLayout2.xml"/><Relationship Id="rId1" Type="http://schemas.openxmlformats.org/officeDocument/2006/relationships/tags" Target="../tags/tag13.xml"/><Relationship Id="rId5" Type="http://schemas.openxmlformats.org/officeDocument/2006/relationships/image" Target="../media/image20.png"/><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slideLayout" Target="../slideLayouts/slideLayout2.xml"/><Relationship Id="rId1" Type="http://schemas.openxmlformats.org/officeDocument/2006/relationships/tags" Target="../tags/tag14.xml"/><Relationship Id="rId6" Type="http://schemas.openxmlformats.org/officeDocument/2006/relationships/image" Target="../media/image15.jpeg"/><Relationship Id="rId5" Type="http://schemas.openxmlformats.org/officeDocument/2006/relationships/image" Target="../media/image21.jpe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Layout" Target="../slideLayouts/slideLayout2.xml"/><Relationship Id="rId1" Type="http://schemas.openxmlformats.org/officeDocument/2006/relationships/tags" Target="../tags/tag15.xml"/><Relationship Id="rId6" Type="http://schemas.openxmlformats.org/officeDocument/2006/relationships/image" Target="../media/image23.jpeg"/><Relationship Id="rId5" Type="http://schemas.openxmlformats.org/officeDocument/2006/relationships/image" Target="../media/image3.png"/><Relationship Id="rId4" Type="http://schemas.openxmlformats.org/officeDocument/2006/relationships/chart" Target="../charts/chart13.xml"/></Relationships>
</file>

<file path=ppt/slides/_rels/slide23.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slideLayout" Target="../slideLayouts/slideLayout2.xml"/><Relationship Id="rId1" Type="http://schemas.openxmlformats.org/officeDocument/2006/relationships/tags" Target="../tags/tag16.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image" Target="../media/image27.jpg"/><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2.xml"/><Relationship Id="rId1" Type="http://schemas.openxmlformats.org/officeDocument/2006/relationships/tags" Target="../tags/tag18.xml"/><Relationship Id="rId6" Type="http://schemas.openxmlformats.org/officeDocument/2006/relationships/image" Target="../media/image29.jpeg"/><Relationship Id="rId5" Type="http://schemas.openxmlformats.org/officeDocument/2006/relationships/image" Target="../media/image28.jpg"/><Relationship Id="rId4" Type="http://schemas.openxmlformats.org/officeDocument/2006/relationships/chart" Target="../charts/chart1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9.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slideLayout" Target="../slideLayouts/slideLayout2.xml"/><Relationship Id="rId1" Type="http://schemas.openxmlformats.org/officeDocument/2006/relationships/tags" Target="../tags/tag2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6.png"/><Relationship Id="rId7" Type="http://schemas.openxmlformats.org/officeDocument/2006/relationships/diagramColors" Target="../diagrams/colors3.xml"/><Relationship Id="rId2" Type="http://schemas.openxmlformats.org/officeDocument/2006/relationships/slideLayout" Target="../slideLayouts/slideLayout2.xml"/><Relationship Id="rId1" Type="http://schemas.openxmlformats.org/officeDocument/2006/relationships/tags" Target="../tags/tag2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2.xml"/><Relationship Id="rId1" Type="http://schemas.openxmlformats.org/officeDocument/2006/relationships/tags" Target="../tags/tag23.xml"/><Relationship Id="rId5" Type="http://schemas.openxmlformats.org/officeDocument/2006/relationships/image" Target="../media/image3.png"/><Relationship Id="rId4" Type="http://schemas.openxmlformats.org/officeDocument/2006/relationships/image" Target="../media/image34.png"/></Relationships>
</file>

<file path=ppt/slides/_rels/slide32.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image" Target="../media/image35.jpeg"/><Relationship Id="rId7" Type="http://schemas.openxmlformats.org/officeDocument/2006/relationships/image" Target="../media/image39.jpeg"/><Relationship Id="rId2" Type="http://schemas.openxmlformats.org/officeDocument/2006/relationships/slideLayout" Target="../slideLayouts/slideLayout2.xml"/><Relationship Id="rId1" Type="http://schemas.openxmlformats.org/officeDocument/2006/relationships/tags" Target="../tags/tag24.xml"/><Relationship Id="rId6" Type="http://schemas.openxmlformats.org/officeDocument/2006/relationships/image" Target="../media/image38.jpeg"/><Relationship Id="rId5" Type="http://schemas.openxmlformats.org/officeDocument/2006/relationships/image" Target="../media/image37.jpeg"/><Relationship Id="rId10" Type="http://schemas.openxmlformats.org/officeDocument/2006/relationships/image" Target="../media/image3.png"/><Relationship Id="rId4" Type="http://schemas.openxmlformats.org/officeDocument/2006/relationships/image" Target="../media/image36.jpeg"/><Relationship Id="rId9" Type="http://schemas.openxmlformats.org/officeDocument/2006/relationships/image" Target="../media/image41.jpeg"/></Relationships>
</file>

<file path=ppt/slides/_rels/slide3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3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png"/><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49.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3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38.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slideLayout" Target="../slideLayouts/slideLayout2.xml"/><Relationship Id="rId1" Type="http://schemas.openxmlformats.org/officeDocument/2006/relationships/tags" Target="../tags/tag27.xml"/><Relationship Id="rId4" Type="http://schemas.openxmlformats.org/officeDocument/2006/relationships/image" Target="../media/image3.png"/></Relationships>
</file>

<file path=ppt/slides/_rels/slide3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slideLayout" Target="../slideLayouts/slideLayout2.xml"/><Relationship Id="rId1" Type="http://schemas.openxmlformats.org/officeDocument/2006/relationships/tags" Target="../tags/tag28.xml"/><Relationship Id="rId5" Type="http://schemas.openxmlformats.org/officeDocument/2006/relationships/image" Target="../media/image26.png"/><Relationship Id="rId4" Type="http://schemas.openxmlformats.org/officeDocument/2006/relationships/image" Target="../media/image52.png"/></Relationships>
</file>

<file path=ppt/slides/_rels/slide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5.png"/><Relationship Id="rId7" Type="http://schemas.openxmlformats.org/officeDocument/2006/relationships/diagramColors" Target="../diagrams/colors2.xml"/><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4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slideLayout" Target="../slideLayouts/slideLayout2.xml"/><Relationship Id="rId1" Type="http://schemas.openxmlformats.org/officeDocument/2006/relationships/tags" Target="../tags/tag29.xml"/><Relationship Id="rId5" Type="http://schemas.openxmlformats.org/officeDocument/2006/relationships/image" Target="../media/image3.png"/><Relationship Id="rId4" Type="http://schemas.openxmlformats.org/officeDocument/2006/relationships/image" Target="../media/image54.jpeg"/></Relationships>
</file>

<file path=ppt/slides/_rels/slide41.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slideLayout" Target="../slideLayouts/slideLayout2.xml"/><Relationship Id="rId1" Type="http://schemas.openxmlformats.org/officeDocument/2006/relationships/tags" Target="../tags/tag30.xml"/><Relationship Id="rId5" Type="http://schemas.openxmlformats.org/officeDocument/2006/relationships/image" Target="../media/image3.png"/><Relationship Id="rId4" Type="http://schemas.openxmlformats.org/officeDocument/2006/relationships/image" Target="../media/image56.jpeg"/></Relationships>
</file>

<file path=ppt/slides/_rels/slide42.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slideLayout" Target="../slideLayouts/slideLayout2.xml"/><Relationship Id="rId1" Type="http://schemas.openxmlformats.org/officeDocument/2006/relationships/tags" Target="../tags/tag31.xml"/><Relationship Id="rId6" Type="http://schemas.openxmlformats.org/officeDocument/2006/relationships/image" Target="../media/image26.png"/><Relationship Id="rId5" Type="http://schemas.openxmlformats.org/officeDocument/2006/relationships/image" Target="../media/image59.png"/><Relationship Id="rId4" Type="http://schemas.openxmlformats.org/officeDocument/2006/relationships/image" Target="../media/image58.png"/></Relationships>
</file>

<file path=ppt/slides/_rels/slide4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slideLayout" Target="../slideLayouts/slideLayout2.xml"/><Relationship Id="rId1" Type="http://schemas.openxmlformats.org/officeDocument/2006/relationships/tags" Target="../tags/tag32.xml"/><Relationship Id="rId6" Type="http://schemas.openxmlformats.org/officeDocument/2006/relationships/image" Target="../media/image26.png"/><Relationship Id="rId5" Type="http://schemas.openxmlformats.org/officeDocument/2006/relationships/image" Target="../media/image61.jpeg"/><Relationship Id="rId4" Type="http://schemas.openxmlformats.org/officeDocument/2006/relationships/hyperlink" Target="http://www.google.com.bo/imgres?imgurl=http://estructuraeconven.galeon.com/planta.jpg&amp;imgrefurl=http://estructuraeconven.galeon.com/labores.htm&amp;usg=__NEGHpPdL1Tvc4s4H2jsg3ILnJ0k=&amp;h=375&amp;w=500&amp;sz=115&amp;hl=es-419&amp;start=19&amp;zoom=1&amp;tbnid=uUPIOclX78JW7M:&amp;tbnh=98&amp;tbnw=130&amp;ei=Q2K-UPC6JI-I0QHB6IGgDg&amp;prev=/search?q=plantas+de+cacao&amp;hl=es-419&amp;sa=N&amp;gbv=2&amp;tbm=isch&amp;itbs=1"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2.xml"/><Relationship Id="rId5" Type="http://schemas.openxmlformats.org/officeDocument/2006/relationships/image" Target="../media/image65.jpeg"/><Relationship Id="rId4" Type="http://schemas.openxmlformats.org/officeDocument/2006/relationships/image" Target="../media/image64.jpeg"/></Relationships>
</file>

<file path=ppt/slides/_rels/slide4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slideLayout" Target="../slideLayouts/slideLayout2.xml"/><Relationship Id="rId1" Type="http://schemas.openxmlformats.org/officeDocument/2006/relationships/tags" Target="../tags/tag33.xml"/><Relationship Id="rId4" Type="http://schemas.openxmlformats.org/officeDocument/2006/relationships/image" Target="../media/image67.png"/></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sp>
        <p:nvSpPr>
          <p:cNvPr id="2" name="Rectángulo 1"/>
          <p:cNvSpPr/>
          <p:nvPr/>
        </p:nvSpPr>
        <p:spPr>
          <a:xfrm>
            <a:off x="135564" y="2508444"/>
            <a:ext cx="10882466" cy="1754326"/>
          </a:xfrm>
          <a:prstGeom prst="rect">
            <a:avLst/>
          </a:prstGeom>
          <a:noFill/>
        </p:spPr>
        <p:txBody>
          <a:bodyPr wrap="none" lIns="91440" tIns="45720" rIns="91440" bIns="45720">
            <a:spAutoFit/>
          </a:bodyPr>
          <a:lstStyle/>
          <a:p>
            <a:pPr algn="ctr"/>
            <a:r>
              <a:rPr lang="es-ES" sz="54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rPr>
              <a:t>AUDIENCIA PUBLICA DE RENDICION </a:t>
            </a:r>
          </a:p>
          <a:p>
            <a:pPr algn="ctr"/>
            <a:r>
              <a:rPr lang="es-ES" sz="54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rPr>
              <a:t>DE CUENTAS INICIAL GESTION 2017</a:t>
            </a:r>
            <a:endParaRPr lang="es-ES" sz="5400" b="1" dirty="0">
              <a:ln w="9525">
                <a:solidFill>
                  <a:schemeClr val="bg1"/>
                </a:solidFill>
                <a:prstDash val="solid"/>
              </a:ln>
              <a:solidFill>
                <a:srgbClr val="002060"/>
              </a:solidFill>
              <a:effectLst>
                <a:outerShdw blurRad="12700" dist="38100" dir="2700000" algn="tl" rotWithShape="0">
                  <a:schemeClr val="bg1">
                    <a:lumMod val="50000"/>
                  </a:schemeClr>
                </a:outerShdw>
              </a:effectLst>
            </a:endParaRPr>
          </a:p>
        </p:txBody>
      </p:sp>
      <p:pic>
        <p:nvPicPr>
          <p:cNvPr id="4" name="Imagen 3"/>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a:xfrm flipH="1">
            <a:off x="10581047" y="1800871"/>
            <a:ext cx="1574800" cy="3169472"/>
          </a:xfrm>
          <a:prstGeom prst="rect">
            <a:avLst/>
          </a:prstGeom>
          <a:effectLst>
            <a:outerShdw blurRad="50800" dist="38100" dir="2700000" algn="tl">
              <a:prstClr val="black">
                <a:alpha val="40000"/>
              </a:prstClr>
            </a:outerShdw>
          </a:effectLst>
        </p:spPr>
      </p:pic>
    </p:spTree>
    <p:extLst>
      <p:ext uri="{BB962C8B-B14F-4D97-AF65-F5344CB8AC3E}">
        <p14:creationId xmlns:p14="http://schemas.microsoft.com/office/powerpoint/2010/main" val="36529917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2"/>
          <p:cNvSpPr>
            <a:spLocks noGrp="1"/>
          </p:cNvSpPr>
          <p:nvPr>
            <p:ph type="title"/>
          </p:nvPr>
        </p:nvSpPr>
        <p:spPr>
          <a:xfrm>
            <a:off x="1898650" y="331788"/>
            <a:ext cx="8769350" cy="500062"/>
          </a:xfrm>
        </p:spPr>
        <p:txBody>
          <a:bodyPr rtlCol="0">
            <a:normAutofit fontScale="90000"/>
          </a:bodyPr>
          <a:lstStyle/>
          <a:p>
            <a:pPr algn="ctr">
              <a:defRPr/>
            </a:pPr>
            <a:r>
              <a:rPr lang="es-ES" sz="2800" dirty="0"/>
              <a:t/>
            </a:r>
            <a:br>
              <a:rPr lang="es-ES" sz="2800" dirty="0"/>
            </a:br>
            <a:r>
              <a:rPr lang="es-ES" sz="2800" dirty="0"/>
              <a:t/>
            </a:r>
            <a:br>
              <a:rPr lang="es-ES" sz="2800" dirty="0"/>
            </a:br>
            <a:r>
              <a:rPr lang="es-ES" sz="2800" dirty="0"/>
              <a:t/>
            </a:r>
            <a:br>
              <a:rPr lang="es-ES" sz="2800" dirty="0"/>
            </a:br>
            <a:r>
              <a:rPr lang="es-ES" sz="2800" dirty="0"/>
              <a:t/>
            </a:r>
            <a:br>
              <a:rPr lang="es-ES" sz="2800" dirty="0"/>
            </a:br>
            <a:r>
              <a:rPr lang="es-ES" sz="2800" dirty="0"/>
              <a:t/>
            </a:r>
            <a:br>
              <a:rPr lang="es-ES" sz="2800" dirty="0"/>
            </a:br>
            <a:r>
              <a:rPr lang="es-ES" sz="2800" dirty="0"/>
              <a:t/>
            </a:r>
            <a:br>
              <a:rPr lang="es-ES" sz="2800" dirty="0"/>
            </a:br>
            <a:r>
              <a:rPr lang="es-ES" sz="2800" dirty="0"/>
              <a:t/>
            </a:r>
            <a:br>
              <a:rPr lang="es-ES" sz="2800" dirty="0"/>
            </a:br>
            <a:r>
              <a:rPr lang="es-ES" sz="1800" dirty="0">
                <a:solidFill>
                  <a:srgbClr val="C00000"/>
                </a:solidFill>
                <a:latin typeface="Arial" pitchFamily="34" charset="0"/>
                <a:cs typeface="Arial" pitchFamily="34" charset="0"/>
              </a:rPr>
              <a:t/>
            </a:r>
            <a:br>
              <a:rPr lang="es-ES" sz="1800" dirty="0">
                <a:solidFill>
                  <a:srgbClr val="C00000"/>
                </a:solidFill>
                <a:latin typeface="Arial" pitchFamily="34" charset="0"/>
                <a:cs typeface="Arial" pitchFamily="34" charset="0"/>
              </a:rPr>
            </a:br>
            <a:endParaRPr lang="es-ES" sz="1800" b="1" dirty="0">
              <a:solidFill>
                <a:srgbClr val="C00000"/>
              </a:solidFill>
              <a:latin typeface="Arial" pitchFamily="34" charset="0"/>
              <a:cs typeface="Arial" pitchFamily="34" charset="0"/>
            </a:endParaRPr>
          </a:p>
        </p:txBody>
      </p:sp>
      <p:sp>
        <p:nvSpPr>
          <p:cNvPr id="2" name="Marcador de número de diapositiva 1"/>
          <p:cNvSpPr>
            <a:spLocks noGrp="1"/>
          </p:cNvSpPr>
          <p:nvPr>
            <p:ph type="sldNum" sz="quarter" idx="12"/>
          </p:nvPr>
        </p:nvSpPr>
        <p:spPr/>
        <p:txBody>
          <a:bodyPr/>
          <a:lstStyle/>
          <a:p>
            <a:pPr>
              <a:defRPr/>
            </a:pPr>
            <a:fld id="{677DB3C9-61D4-495D-93E5-3CF6FB247990}" type="slidenum">
              <a:rPr lang="es-CL" smtClean="0"/>
              <a:pPr>
                <a:defRPr/>
              </a:pPr>
              <a:t>10</a:t>
            </a:fld>
            <a:endParaRPr lang="es-CL"/>
          </a:p>
        </p:txBody>
      </p:sp>
      <p:sp>
        <p:nvSpPr>
          <p:cNvPr id="13" name="20 Rectángulo"/>
          <p:cNvSpPr/>
          <p:nvPr/>
        </p:nvSpPr>
        <p:spPr>
          <a:xfrm>
            <a:off x="551500" y="1072199"/>
            <a:ext cx="10935320" cy="4401205"/>
          </a:xfrm>
          <a:prstGeom prst="rect">
            <a:avLst/>
          </a:prstGeom>
          <a:noFill/>
          <a:ln w="12700" cap="flat" cmpd="sng" algn="ctr">
            <a:noFill/>
            <a:prstDash val="solid"/>
            <a:miter lim="800000"/>
          </a:ln>
          <a:effectLst/>
        </p:spPr>
        <p:txBody>
          <a:bodyPr wrap="square">
            <a:spAutoFit/>
          </a:bodyPr>
          <a:lstStyle/>
          <a:p>
            <a:pPr marL="706438" lvl="0" indent="-342900" algn="just">
              <a:buFont typeface="Wingdings" panose="05000000000000000000" pitchFamily="2" charset="2"/>
              <a:buChar char="Ø"/>
              <a:defRPr/>
            </a:pPr>
            <a:r>
              <a:rPr lang="es-ES" sz="2000" kern="0" noProof="0" dirty="0" smtClean="0">
                <a:solidFill>
                  <a:prstClr val="black"/>
                </a:solidFill>
                <a:latin typeface="Arial" pitchFamily="34" charset="0"/>
                <a:ea typeface="Times New Roman" pitchFamily="18" charset="0"/>
                <a:cs typeface="Arial" pitchFamily="34" charset="0"/>
              </a:rPr>
              <a:t>Reglamentación de la Ley Nº 830 mediante Decreto Supremo, la misma que permitirá  la              h</a:t>
            </a:r>
            <a:r>
              <a:rPr lang="es-ES" sz="2000" dirty="0" err="1" smtClean="0">
                <a:solidFill>
                  <a:prstClr val="black"/>
                </a:solidFill>
                <a:latin typeface="Arial" pitchFamily="34" charset="0"/>
                <a:ea typeface="Times New Roman" pitchFamily="18" charset="0"/>
                <a:cs typeface="Arial" pitchFamily="34" charset="0"/>
              </a:rPr>
              <a:t>omogenización</a:t>
            </a:r>
            <a:r>
              <a:rPr lang="es-ES" sz="2000" dirty="0" smtClean="0">
                <a:solidFill>
                  <a:prstClr val="black"/>
                </a:solidFill>
                <a:latin typeface="Arial" pitchFamily="34" charset="0"/>
                <a:ea typeface="Times New Roman" pitchFamily="18" charset="0"/>
                <a:cs typeface="Arial" pitchFamily="34" charset="0"/>
              </a:rPr>
              <a:t> </a:t>
            </a:r>
            <a:r>
              <a:rPr lang="es-ES" sz="2000" dirty="0">
                <a:solidFill>
                  <a:prstClr val="black"/>
                </a:solidFill>
                <a:latin typeface="Arial" pitchFamily="34" charset="0"/>
                <a:ea typeface="Times New Roman" pitchFamily="18" charset="0"/>
                <a:cs typeface="Arial" pitchFamily="34" charset="0"/>
              </a:rPr>
              <a:t>de los tasas por servicios prestados a nivel </a:t>
            </a:r>
            <a:r>
              <a:rPr lang="es-ES" sz="2000" dirty="0" smtClean="0">
                <a:solidFill>
                  <a:prstClr val="black"/>
                </a:solidFill>
                <a:latin typeface="Arial" pitchFamily="34" charset="0"/>
                <a:ea typeface="Times New Roman" pitchFamily="18" charset="0"/>
                <a:cs typeface="Arial" pitchFamily="34" charset="0"/>
              </a:rPr>
              <a:t>nacional, la institucionalización de los cargos y garantiza </a:t>
            </a:r>
            <a:r>
              <a:rPr lang="es-ES" sz="2000" dirty="0">
                <a:solidFill>
                  <a:prstClr val="black"/>
                </a:solidFill>
                <a:latin typeface="Arial" pitchFamily="34" charset="0"/>
                <a:ea typeface="Times New Roman" pitchFamily="18" charset="0"/>
                <a:cs typeface="Arial" pitchFamily="34" charset="0"/>
              </a:rPr>
              <a:t>la reposición de costos de operación además de la reposición de activos. </a:t>
            </a:r>
          </a:p>
          <a:p>
            <a:pPr marL="706438" lvl="1" indent="-342900" algn="just">
              <a:buFont typeface="Wingdings" panose="05000000000000000000" pitchFamily="2" charset="2"/>
              <a:buChar char="Ø"/>
              <a:tabLst>
                <a:tab pos="444500" algn="l"/>
              </a:tabLst>
            </a:pPr>
            <a:r>
              <a:rPr lang="es-BO" sz="2000" dirty="0" smtClean="0">
                <a:latin typeface="Arial" panose="020B0604020202020204" pitchFamily="34" charset="0"/>
                <a:cs typeface="Arial" panose="020B0604020202020204" pitchFamily="34" charset="0"/>
              </a:rPr>
              <a:t>Toda vez que se inicie el cobro de tasas por los servicios brindados de acuerdo a la Ley Nº 830, el SENASAG pondrá en funcionamiento el Sistema Liquidador (software), el calculo de las tasas se lo realizara de manera electrónica mediante este sistema el cual permitirá conocer las recaudaciones por servicio en tiempo real, brindando un servicio de calidad a nuestros usuarios.</a:t>
            </a:r>
          </a:p>
          <a:p>
            <a:pPr marL="706438" lvl="1" indent="-342900" algn="just">
              <a:buFont typeface="Wingdings" panose="05000000000000000000" pitchFamily="2" charset="2"/>
              <a:buChar char="Ø"/>
              <a:tabLst>
                <a:tab pos="444500" algn="l"/>
              </a:tabLst>
            </a:pPr>
            <a:r>
              <a:rPr lang="es-BO" sz="2000" dirty="0" smtClean="0">
                <a:latin typeface="Arial" panose="020B0604020202020204" pitchFamily="34" charset="0"/>
                <a:cs typeface="Arial" panose="020B0604020202020204" pitchFamily="34" charset="0"/>
              </a:rPr>
              <a:t>Implementación de la firma digital en sus certificaciones, con lo cual nuestros usuarios serán beneficiados con la reducción de tiempos en sus tramites y también con el no uso de papel, esto acorde a Ley Nº 164 de Telecomunicaciones que da un valor jurídico y legal a los documentos con firma digital.</a:t>
            </a:r>
          </a:p>
          <a:p>
            <a:pPr marL="706438" marR="0" lvl="0" indent="-342900" algn="just" defTabSz="91440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s-ES" sz="2000" b="0" i="0" u="none" strike="noStrike" kern="0" cap="none" spc="0" normalizeH="0" baseline="0" noProof="0" dirty="0" smtClean="0">
              <a:ln>
                <a:noFill/>
              </a:ln>
              <a:solidFill>
                <a:prstClr val="black"/>
              </a:solidFill>
              <a:effectLst/>
              <a:uLnTx/>
              <a:uFillTx/>
              <a:latin typeface="Arial" pitchFamily="34" charset="0"/>
              <a:ea typeface="Times New Roman" pitchFamily="18" charset="0"/>
              <a:cs typeface="Arial" pitchFamily="34" charset="0"/>
            </a:endParaRPr>
          </a:p>
        </p:txBody>
      </p:sp>
      <p:pic>
        <p:nvPicPr>
          <p:cNvPr id="7" name="Imagen 6"/>
          <p:cNvPicPr/>
          <p:nvPr/>
        </p:nvPicPr>
        <p:blipFill>
          <a:blip r:embed="rId2">
            <a:extLst>
              <a:ext uri="{28A0092B-C50C-407E-A947-70E740481C1C}">
                <a14:useLocalDpi xmlns:a14="http://schemas.microsoft.com/office/drawing/2010/main" val="0"/>
              </a:ext>
            </a:extLst>
          </a:blip>
          <a:stretch>
            <a:fillRect/>
          </a:stretch>
        </p:blipFill>
        <p:spPr>
          <a:xfrm>
            <a:off x="9382670" y="4789989"/>
            <a:ext cx="2570659" cy="1566361"/>
          </a:xfrm>
          <a:prstGeom prst="rect">
            <a:avLst/>
          </a:prstGeom>
          <a:ln>
            <a:noFill/>
          </a:ln>
          <a:effectLst>
            <a:softEdge rad="112500"/>
          </a:effectLst>
        </p:spPr>
      </p:pic>
      <p:pic>
        <p:nvPicPr>
          <p:cNvPr id="10" name="Imagen 9"/>
          <p:cNvPicPr/>
          <p:nvPr/>
        </p:nvPicPr>
        <p:blipFill>
          <a:blip r:embed="rId3">
            <a:extLst>
              <a:ext uri="{28A0092B-C50C-407E-A947-70E740481C1C}">
                <a14:useLocalDpi xmlns:a14="http://schemas.microsoft.com/office/drawing/2010/main" val="0"/>
              </a:ext>
            </a:extLst>
          </a:blip>
          <a:stretch>
            <a:fillRect/>
          </a:stretch>
        </p:blipFill>
        <p:spPr>
          <a:xfrm>
            <a:off x="7206519" y="4789988"/>
            <a:ext cx="2176151" cy="1566362"/>
          </a:xfrm>
          <a:prstGeom prst="rect">
            <a:avLst/>
          </a:prstGeom>
          <a:ln>
            <a:noFill/>
          </a:ln>
          <a:effectLst>
            <a:softEdge rad="112500"/>
          </a:effectLst>
        </p:spPr>
      </p:pic>
      <p:sp>
        <p:nvSpPr>
          <p:cNvPr id="11" name="Rectángulo 10"/>
          <p:cNvSpPr/>
          <p:nvPr/>
        </p:nvSpPr>
        <p:spPr>
          <a:xfrm>
            <a:off x="3240562" y="-15605"/>
            <a:ext cx="8778365" cy="646331"/>
          </a:xfrm>
          <a:prstGeom prst="rect">
            <a:avLst/>
          </a:prstGeom>
          <a:noFill/>
        </p:spPr>
        <p:txBody>
          <a:bodyPr wrap="none" lIns="91440" tIns="45720" rIns="91440" bIns="45720">
            <a:spAutoFit/>
          </a:bodyPr>
          <a:lstStyle/>
          <a:p>
            <a:pPr algn="ctr"/>
            <a:r>
              <a:rPr lang="es-ES" sz="3600" b="1" dirty="0" smtClean="0">
                <a:ln w="0"/>
                <a:solidFill>
                  <a:srgbClr val="003300"/>
                </a:solidFill>
                <a:effectLst>
                  <a:outerShdw blurRad="38100" dist="38100" dir="2700000" algn="tl">
                    <a:srgbClr val="000000">
                      <a:alpha val="43137"/>
                    </a:srgbClr>
                  </a:outerShdw>
                </a:effectLst>
                <a:latin typeface="Agency FB" panose="020B0503020202020204" pitchFamily="34" charset="0"/>
              </a:rPr>
              <a:t>DESAFIOS DE LA LEY SAIA Y EL GOBIERNO ELECTRONICO</a:t>
            </a:r>
            <a:endParaRPr lang="es-ES" sz="3600" b="1" cap="none" spc="0" dirty="0">
              <a:ln w="0"/>
              <a:solidFill>
                <a:srgbClr val="003300"/>
              </a:solidFill>
              <a:effectLst>
                <a:outerShdw blurRad="38100" dist="38100" dir="2700000" algn="tl">
                  <a:srgbClr val="000000">
                    <a:alpha val="43137"/>
                  </a:srgbClr>
                </a:outerShdw>
              </a:effectLst>
              <a:latin typeface="Agency FB" panose="020B0503020202020204" pitchFamily="34" charset="0"/>
            </a:endParaRPr>
          </a:p>
        </p:txBody>
      </p:sp>
    </p:spTree>
    <p:extLst>
      <p:ext uri="{BB962C8B-B14F-4D97-AF65-F5344CB8AC3E}">
        <p14:creationId xmlns:p14="http://schemas.microsoft.com/office/powerpoint/2010/main" val="39159759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ppt_x</p:attrName>
                                        </p:attrNameLst>
                                      </p:cBhvr>
                                      <p:tavLst>
                                        <p:tav tm="0">
                                          <p:val>
                                            <p:strVal val="#ppt_x-.2"/>
                                          </p:val>
                                        </p:tav>
                                        <p:tav tm="100000">
                                          <p:val>
                                            <p:strVal val="#ppt_x"/>
                                          </p:val>
                                        </p:tav>
                                      </p:tavLst>
                                    </p:anim>
                                    <p:anim calcmode="lin" valueType="num">
                                      <p:cBhvr>
                                        <p:cTn id="8"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5425481" y="2435722"/>
            <a:ext cx="1832105" cy="923330"/>
          </a:xfrm>
          <a:prstGeom prst="rect">
            <a:avLst/>
          </a:prstGeom>
          <a:noFill/>
        </p:spPr>
        <p:txBody>
          <a:bodyPr wrap="none" lIns="91440" tIns="45720" rIns="91440" bIns="45720">
            <a:spAutoFit/>
          </a:bodyPr>
          <a:lstStyle/>
          <a:p>
            <a:pPr algn="ctr"/>
            <a:r>
              <a:rPr lang="es-ES" sz="54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rPr>
              <a:t>UNSA</a:t>
            </a:r>
            <a:endParaRPr lang="es-ES" sz="5400" b="1" dirty="0">
              <a:ln w="9525">
                <a:solidFill>
                  <a:schemeClr val="bg1"/>
                </a:solidFill>
                <a:prstDash val="solid"/>
              </a:ln>
              <a:solidFill>
                <a:srgbClr val="002060"/>
              </a:solidFill>
              <a:effectLst>
                <a:outerShdw blurRad="12700" dist="38100" dir="2700000" algn="tl" rotWithShape="0">
                  <a:schemeClr val="bg1">
                    <a:lumMod val="50000"/>
                  </a:schemeClr>
                </a:outerShdw>
              </a:effectLst>
            </a:endParaRPr>
          </a:p>
        </p:txBody>
      </p:sp>
      <p:sp>
        <p:nvSpPr>
          <p:cNvPr id="3" name="CuadroTexto 2"/>
          <p:cNvSpPr txBox="1"/>
          <p:nvPr/>
        </p:nvSpPr>
        <p:spPr>
          <a:xfrm>
            <a:off x="2345267" y="3222153"/>
            <a:ext cx="8348132" cy="646331"/>
          </a:xfrm>
          <a:prstGeom prst="rect">
            <a:avLst/>
          </a:prstGeom>
          <a:noFill/>
        </p:spPr>
        <p:txBody>
          <a:bodyPr wrap="square" rtlCol="0">
            <a:spAutoFit/>
          </a:bodyPr>
          <a:lstStyle/>
          <a:p>
            <a:pPr algn="ctr"/>
            <a:r>
              <a:rPr lang="es-ES" sz="3600" b="1" dirty="0" smtClean="0">
                <a:effectLst>
                  <a:outerShdw blurRad="38100" dist="38100" dir="2700000" algn="tl">
                    <a:srgbClr val="000000">
                      <a:alpha val="43137"/>
                    </a:srgbClr>
                  </a:outerShdw>
                </a:effectLst>
              </a:rPr>
              <a:t>UNIDAD NACIONAL DE SANIDAD ANIMAL</a:t>
            </a:r>
            <a:endParaRPr lang="es-ES" sz="3600" b="1" dirty="0">
              <a:effectLst>
                <a:outerShdw blurRad="38100" dist="38100" dir="2700000" algn="tl">
                  <a:srgbClr val="000000">
                    <a:alpha val="43137"/>
                  </a:srgbClr>
                </a:outerShdw>
              </a:effectLst>
            </a:endParaRPr>
          </a:p>
        </p:txBody>
      </p:sp>
      <p:sp>
        <p:nvSpPr>
          <p:cNvPr id="4" name="Rectángulo 3"/>
          <p:cNvSpPr/>
          <p:nvPr/>
        </p:nvSpPr>
        <p:spPr>
          <a:xfrm>
            <a:off x="1277956" y="56272"/>
            <a:ext cx="10824053" cy="523220"/>
          </a:xfrm>
          <a:prstGeom prst="rect">
            <a:avLst/>
          </a:prstGeom>
          <a:noFill/>
          <a:effectLst>
            <a:outerShdw blurRad="50800" dist="38100" dir="5400000" algn="t" rotWithShape="0">
              <a:prstClr val="black">
                <a:alpha val="40000"/>
              </a:prstClr>
            </a:outerShdw>
          </a:effectLst>
        </p:spPr>
        <p:txBody>
          <a:bodyPr wrap="none" lIns="91440" tIns="45720" rIns="91440" bIns="45720">
            <a:spAutoFit/>
          </a:bodyPr>
          <a:lstStyle/>
          <a:p>
            <a:pPr algn="ctr"/>
            <a:r>
              <a:rPr lang="es-ES" sz="2800" b="1" dirty="0" smtClean="0">
                <a:ln w="0"/>
                <a:solidFill>
                  <a:schemeClr val="accent6">
                    <a:lumMod val="50000"/>
                  </a:schemeClr>
                </a:solidFill>
                <a:effectLst>
                  <a:outerShdw blurRad="38100" dist="19050" dir="2700000" algn="tl" rotWithShape="0">
                    <a:schemeClr val="dk1">
                      <a:alpha val="40000"/>
                    </a:schemeClr>
                  </a:outerShdw>
                </a:effectLst>
              </a:rPr>
              <a:t>AUDIENCIA PUBLICA DE RENDICION DE CUENTAS INICIAL GESTION 2017</a:t>
            </a:r>
            <a:endParaRPr lang="es-ES" sz="2800" b="1" cap="none" spc="0" dirty="0">
              <a:ln w="0"/>
              <a:solidFill>
                <a:schemeClr val="accent6">
                  <a:lumMod val="50000"/>
                </a:schemeClr>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668403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p:cNvSpPr/>
          <p:nvPr/>
        </p:nvSpPr>
        <p:spPr>
          <a:xfrm>
            <a:off x="4787537" y="-94129"/>
            <a:ext cx="7404463" cy="769441"/>
          </a:xfrm>
          <a:prstGeom prst="rect">
            <a:avLst/>
          </a:prstGeom>
          <a:noFill/>
          <a:effectLst>
            <a:outerShdw blurRad="50800" dist="38100" dir="5400000" algn="t" rotWithShape="0">
              <a:prstClr val="black">
                <a:alpha val="40000"/>
              </a:prstClr>
            </a:outerShdw>
          </a:effectLst>
        </p:spPr>
        <p:txBody>
          <a:bodyPr wrap="none" lIns="91440" tIns="45720" rIns="91440" bIns="45720">
            <a:spAutoFit/>
          </a:bodyPr>
          <a:lstStyle/>
          <a:p>
            <a:pPr algn="ctr"/>
            <a:r>
              <a:rPr lang="es-ES" sz="4400" b="1" dirty="0" smtClean="0">
                <a:ln w="0"/>
                <a:solidFill>
                  <a:schemeClr val="accent6">
                    <a:lumMod val="50000"/>
                  </a:schemeClr>
                </a:solidFill>
                <a:effectLst>
                  <a:outerShdw blurRad="38100" dist="19050" dir="2700000" algn="tl" rotWithShape="0">
                    <a:schemeClr val="dk1">
                      <a:alpha val="40000"/>
                    </a:schemeClr>
                  </a:outerShdw>
                </a:effectLst>
              </a:rPr>
              <a:t>CONTENIDO SANIDAD ANIMAL</a:t>
            </a:r>
            <a:endParaRPr lang="es-ES" sz="4400" b="1" cap="none" spc="0" dirty="0">
              <a:ln w="0"/>
              <a:solidFill>
                <a:schemeClr val="accent6">
                  <a:lumMod val="50000"/>
                </a:schemeClr>
              </a:solidFill>
              <a:effectLst>
                <a:outerShdw blurRad="38100" dist="19050" dir="2700000" algn="tl" rotWithShape="0">
                  <a:schemeClr val="dk1">
                    <a:alpha val="40000"/>
                  </a:schemeClr>
                </a:outerShdw>
              </a:effectLst>
            </a:endParaRPr>
          </a:p>
        </p:txBody>
      </p:sp>
      <p:sp>
        <p:nvSpPr>
          <p:cNvPr id="2" name="CuadroTexto 1"/>
          <p:cNvSpPr txBox="1"/>
          <p:nvPr/>
        </p:nvSpPr>
        <p:spPr>
          <a:xfrm>
            <a:off x="4094879" y="1643528"/>
            <a:ext cx="4876799" cy="2308324"/>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s-ES" sz="2400" b="1" dirty="0" smtClean="0">
                <a:effectLst>
                  <a:outerShdw blurRad="38100" dist="38100" dir="2700000" algn="tl">
                    <a:srgbClr val="000000">
                      <a:alpha val="43137"/>
                    </a:srgbClr>
                  </a:outerShdw>
                </a:effectLst>
              </a:rPr>
              <a:t>ESTRUCTURA SANITARIA</a:t>
            </a:r>
          </a:p>
          <a:p>
            <a:pPr marL="285750" indent="-285750">
              <a:lnSpc>
                <a:spcPct val="150000"/>
              </a:lnSpc>
              <a:buFont typeface="Arial" panose="020B0604020202020204" pitchFamily="34" charset="0"/>
              <a:buChar char="•"/>
            </a:pPr>
            <a:r>
              <a:rPr lang="es-ES" sz="2400" b="1" dirty="0" smtClean="0">
                <a:effectLst>
                  <a:outerShdw blurRad="38100" dist="38100" dir="2700000" algn="tl">
                    <a:srgbClr val="000000">
                      <a:alpha val="43137"/>
                    </a:srgbClr>
                  </a:outerShdw>
                </a:effectLst>
              </a:rPr>
              <a:t>OBJETIVO DE GESTION</a:t>
            </a:r>
          </a:p>
          <a:p>
            <a:pPr marL="285750" indent="-285750">
              <a:lnSpc>
                <a:spcPct val="150000"/>
              </a:lnSpc>
              <a:buFont typeface="Arial" panose="020B0604020202020204" pitchFamily="34" charset="0"/>
              <a:buChar char="•"/>
            </a:pPr>
            <a:r>
              <a:rPr lang="es-ES" sz="2400" b="1" dirty="0" smtClean="0">
                <a:effectLst>
                  <a:outerShdw blurRad="38100" dist="38100" dir="2700000" algn="tl">
                    <a:srgbClr val="000000">
                      <a:alpha val="43137"/>
                    </a:srgbClr>
                  </a:outerShdw>
                </a:effectLst>
              </a:rPr>
              <a:t>COMPONENTES ESTRATEGICOS</a:t>
            </a:r>
          </a:p>
          <a:p>
            <a:pPr marL="285750" indent="-285750">
              <a:lnSpc>
                <a:spcPct val="150000"/>
              </a:lnSpc>
              <a:buFont typeface="Arial" panose="020B0604020202020204" pitchFamily="34" charset="0"/>
              <a:buChar char="•"/>
            </a:pPr>
            <a:r>
              <a:rPr lang="es-ES" sz="2400" b="1" dirty="0" smtClean="0">
                <a:effectLst>
                  <a:outerShdw blurRad="38100" dist="38100" dir="2700000" algn="tl">
                    <a:srgbClr val="000000">
                      <a:alpha val="43137"/>
                    </a:srgbClr>
                  </a:outerShdw>
                </a:effectLst>
              </a:rPr>
              <a:t>METAS PROGRAMADAS 2017</a:t>
            </a:r>
          </a:p>
        </p:txBody>
      </p:sp>
      <p:pic>
        <p:nvPicPr>
          <p:cNvPr id="8" name="Imagen 7"/>
          <p:cNvPicPr>
            <a:picLocks noChangeAspect="1"/>
          </p:cNvPicPr>
          <p:nvPr>
            <p:custDataLst>
              <p:tags r:id="rId1"/>
            </p:custDataLst>
          </p:nvPr>
        </p:nvPicPr>
        <p:blipFill>
          <a:blip r:embed="rId3" cstate="print">
            <a:extLst>
              <a:ext uri="{28A0092B-C50C-407E-A947-70E740481C1C}">
                <a14:useLocalDpi xmlns:a14="http://schemas.microsoft.com/office/drawing/2010/main" val="0"/>
              </a:ext>
            </a:extLst>
          </a:blip>
          <a:stretch>
            <a:fillRect/>
          </a:stretch>
        </p:blipFill>
        <p:spPr>
          <a:xfrm>
            <a:off x="1043860" y="2607734"/>
            <a:ext cx="1208273" cy="3362147"/>
          </a:xfrm>
          <a:prstGeom prst="rect">
            <a:avLst/>
          </a:prstGeom>
          <a:effectLst>
            <a:outerShdw blurRad="50800" dist="38100" dir="2700000" algn="tl">
              <a:prstClr val="black">
                <a:alpha val="40000"/>
              </a:prstClr>
            </a:outerShdw>
          </a:effectLst>
        </p:spPr>
      </p:pic>
    </p:spTree>
    <p:extLst>
      <p:ext uri="{BB962C8B-B14F-4D97-AF65-F5344CB8AC3E}">
        <p14:creationId xmlns:p14="http://schemas.microsoft.com/office/powerpoint/2010/main" val="1300049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blinds(horizontal)">
                                      <p:cBhvr>
                                        <p:cTn id="13" dur="500"/>
                                        <p:tgtEl>
                                          <p:spTgt spid="2">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Effect transition="in" filter="blinds(horizontal)">
                                      <p:cBhvr>
                                        <p:cTn id="18" dur="500"/>
                                        <p:tgtEl>
                                          <p:spTgt spid="2">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animEffect transition="in" filter="blinds(horizontal)">
                                      <p:cBhvr>
                                        <p:cTn id="23" dur="500"/>
                                        <p:tgtEl>
                                          <p:spTgt spid="2">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blinds(horizontal)">
                                      <p:cBhvr>
                                        <p:cTn id="28"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6756" t="4928" r="6922" b="5685"/>
          <a:stretch/>
        </p:blipFill>
        <p:spPr>
          <a:xfrm>
            <a:off x="5257800" y="329113"/>
            <a:ext cx="4250268" cy="6219906"/>
          </a:xfrm>
          <a:prstGeom prst="rect">
            <a:avLst/>
          </a:prstGeom>
        </p:spPr>
      </p:pic>
      <p:sp>
        <p:nvSpPr>
          <p:cNvPr id="5" name="Rectángulo 4"/>
          <p:cNvSpPr/>
          <p:nvPr/>
        </p:nvSpPr>
        <p:spPr>
          <a:xfrm>
            <a:off x="6205754" y="0"/>
            <a:ext cx="5924827" cy="769441"/>
          </a:xfrm>
          <a:prstGeom prst="rect">
            <a:avLst/>
          </a:prstGeom>
          <a:noFill/>
          <a:effectLst>
            <a:outerShdw blurRad="50800" dist="38100" dir="5400000" algn="t" rotWithShape="0">
              <a:prstClr val="black">
                <a:alpha val="40000"/>
              </a:prstClr>
            </a:outerShdw>
          </a:effectLst>
        </p:spPr>
        <p:txBody>
          <a:bodyPr wrap="none" lIns="91440" tIns="45720" rIns="91440" bIns="45720">
            <a:spAutoFit/>
          </a:bodyPr>
          <a:lstStyle/>
          <a:p>
            <a:pPr algn="ctr"/>
            <a:r>
              <a:rPr lang="es-ES" sz="4400" b="1" dirty="0" smtClean="0">
                <a:ln w="0"/>
                <a:solidFill>
                  <a:schemeClr val="accent6">
                    <a:lumMod val="50000"/>
                  </a:schemeClr>
                </a:solidFill>
                <a:effectLst>
                  <a:outerShdw blurRad="38100" dist="19050" dir="2700000" algn="tl" rotWithShape="0">
                    <a:schemeClr val="dk1">
                      <a:alpha val="40000"/>
                    </a:schemeClr>
                  </a:outerShdw>
                </a:effectLst>
              </a:rPr>
              <a:t>ESTRUCTURA SANITARIA</a:t>
            </a:r>
            <a:endParaRPr lang="es-ES" sz="4400" b="1" cap="none" spc="0" dirty="0">
              <a:ln w="0"/>
              <a:solidFill>
                <a:schemeClr val="accent6">
                  <a:lumMod val="50000"/>
                </a:schemeClr>
              </a:solidFill>
              <a:effectLst>
                <a:outerShdw blurRad="38100" dist="19050" dir="2700000" algn="tl" rotWithShape="0">
                  <a:schemeClr val="dk1">
                    <a:alpha val="40000"/>
                  </a:schemeClr>
                </a:outerShdw>
              </a:effectLst>
            </a:endParaRPr>
          </a:p>
        </p:txBody>
      </p:sp>
      <p:pic>
        <p:nvPicPr>
          <p:cNvPr id="7" name="Imagen 6"/>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a:xfrm flipH="1">
            <a:off x="10538847" y="1264944"/>
            <a:ext cx="1574800" cy="3169472"/>
          </a:xfrm>
          <a:prstGeom prst="rect">
            <a:avLst/>
          </a:prstGeom>
          <a:effectLst>
            <a:outerShdw blurRad="50800" dist="38100" dir="2700000" algn="tl">
              <a:prstClr val="black">
                <a:alpha val="40000"/>
              </a:prstClr>
            </a:outerShdw>
          </a:effectLst>
        </p:spPr>
      </p:pic>
      <p:pic>
        <p:nvPicPr>
          <p:cNvPr id="8" name="Imagen 7"/>
          <p:cNvPicPr>
            <a:picLocks noChangeAspect="1"/>
          </p:cNvPicPr>
          <p:nvPr/>
        </p:nvPicPr>
        <p:blipFill>
          <a:blip r:embed="rId5"/>
          <a:stretch>
            <a:fillRect/>
          </a:stretch>
        </p:blipFill>
        <p:spPr>
          <a:xfrm>
            <a:off x="331602" y="1264944"/>
            <a:ext cx="4567915" cy="4430815"/>
          </a:xfrm>
          <a:prstGeom prst="rect">
            <a:avLst/>
          </a:prstGeom>
        </p:spPr>
      </p:pic>
    </p:spTree>
    <p:extLst>
      <p:ext uri="{BB962C8B-B14F-4D97-AF65-F5344CB8AC3E}">
        <p14:creationId xmlns:p14="http://schemas.microsoft.com/office/powerpoint/2010/main" val="3017180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6448322" y="0"/>
            <a:ext cx="5439694" cy="769441"/>
          </a:xfrm>
          <a:prstGeom prst="rect">
            <a:avLst/>
          </a:prstGeom>
          <a:noFill/>
          <a:effectLst>
            <a:outerShdw blurRad="50800" dist="38100" dir="5400000" algn="t" rotWithShape="0">
              <a:prstClr val="black">
                <a:alpha val="40000"/>
              </a:prstClr>
            </a:outerShdw>
          </a:effectLst>
        </p:spPr>
        <p:txBody>
          <a:bodyPr wrap="none" lIns="91440" tIns="45720" rIns="91440" bIns="45720">
            <a:spAutoFit/>
          </a:bodyPr>
          <a:lstStyle/>
          <a:p>
            <a:pPr algn="ctr"/>
            <a:r>
              <a:rPr lang="es-ES" sz="4400" b="1" dirty="0" smtClean="0">
                <a:ln w="0"/>
                <a:solidFill>
                  <a:schemeClr val="accent6">
                    <a:lumMod val="50000"/>
                  </a:schemeClr>
                </a:solidFill>
                <a:effectLst>
                  <a:outerShdw blurRad="38100" dist="19050" dir="2700000" algn="tl" rotWithShape="0">
                    <a:schemeClr val="dk1">
                      <a:alpha val="40000"/>
                    </a:schemeClr>
                  </a:outerShdw>
                </a:effectLst>
              </a:rPr>
              <a:t>OBJETIVO DE GESTION</a:t>
            </a:r>
            <a:endParaRPr lang="es-ES" sz="4400" b="1" cap="none" spc="0" dirty="0">
              <a:ln w="0"/>
              <a:solidFill>
                <a:schemeClr val="accent6">
                  <a:lumMod val="50000"/>
                </a:schemeClr>
              </a:solidFill>
              <a:effectLst>
                <a:outerShdw blurRad="38100" dist="19050" dir="2700000" algn="tl" rotWithShape="0">
                  <a:schemeClr val="dk1">
                    <a:alpha val="40000"/>
                  </a:schemeClr>
                </a:outerShdw>
              </a:effectLst>
            </a:endParaRPr>
          </a:p>
        </p:txBody>
      </p:sp>
      <p:pic>
        <p:nvPicPr>
          <p:cNvPr id="5" name="Imagen 4"/>
          <p:cNvPicPr>
            <a:picLocks noChangeAspect="1"/>
          </p:cNvPicPr>
          <p:nvPr>
            <p:custDataLst>
              <p:tags r:id="rId1"/>
            </p:custDataLst>
          </p:nvPr>
        </p:nvPicPr>
        <p:blipFill>
          <a:blip r:embed="rId3" cstate="print">
            <a:extLst>
              <a:ext uri="{28A0092B-C50C-407E-A947-70E740481C1C}">
                <a14:useLocalDpi xmlns:a14="http://schemas.microsoft.com/office/drawing/2010/main" val="0"/>
              </a:ext>
            </a:extLst>
          </a:blip>
          <a:stretch>
            <a:fillRect/>
          </a:stretch>
        </p:blipFill>
        <p:spPr>
          <a:xfrm flipH="1">
            <a:off x="1312332" y="3428999"/>
            <a:ext cx="602042" cy="2191269"/>
          </a:xfrm>
          <a:prstGeom prst="rect">
            <a:avLst/>
          </a:prstGeom>
          <a:effectLst>
            <a:outerShdw blurRad="50800" dist="38100" dir="2700000" algn="tl">
              <a:prstClr val="black">
                <a:alpha val="40000"/>
              </a:prstClr>
            </a:outerShdw>
          </a:effectLst>
        </p:spPr>
      </p:pic>
      <p:sp>
        <p:nvSpPr>
          <p:cNvPr id="2" name="Rectángulo 1"/>
          <p:cNvSpPr/>
          <p:nvPr/>
        </p:nvSpPr>
        <p:spPr>
          <a:xfrm>
            <a:off x="2853269" y="2133305"/>
            <a:ext cx="8331198" cy="2862322"/>
          </a:xfrm>
          <a:prstGeom prst="rect">
            <a:avLst/>
          </a:prstGeom>
        </p:spPr>
        <p:txBody>
          <a:bodyPr wrap="square">
            <a:spAutoFit/>
          </a:bodyPr>
          <a:lstStyle/>
          <a:p>
            <a:pPr algn="just">
              <a:lnSpc>
                <a:spcPct val="150000"/>
              </a:lnSpc>
            </a:pPr>
            <a:r>
              <a:rPr lang="es-ES" sz="2400" b="1" dirty="0">
                <a:solidFill>
                  <a:srgbClr val="000000"/>
                </a:solidFill>
                <a:effectLst>
                  <a:outerShdw blurRad="38100" dist="38100" dir="2700000" algn="tl">
                    <a:srgbClr val="000000">
                      <a:alpha val="43137"/>
                    </a:srgbClr>
                  </a:outerShdw>
                </a:effectLst>
                <a:latin typeface="Verdana" panose="020B0604030504040204" pitchFamily="34" charset="0"/>
              </a:rPr>
              <a:t>Mejorar y mantener el status sanitario de las poblaciones animales del </a:t>
            </a:r>
            <a:r>
              <a:rPr lang="es-ES" sz="2400" b="1" dirty="0" smtClean="0">
                <a:solidFill>
                  <a:srgbClr val="000000"/>
                </a:solidFill>
                <a:effectLst>
                  <a:outerShdw blurRad="38100" dist="38100" dir="2700000" algn="tl">
                    <a:srgbClr val="000000">
                      <a:alpha val="43137"/>
                    </a:srgbClr>
                  </a:outerShdw>
                </a:effectLst>
                <a:latin typeface="Verdana" panose="020B0604030504040204" pitchFamily="34" charset="0"/>
              </a:rPr>
              <a:t>país, mediante el fortalecimiento de la capacidad </a:t>
            </a:r>
            <a:r>
              <a:rPr lang="es-ES" sz="2400" b="1" dirty="0">
                <a:solidFill>
                  <a:srgbClr val="000000"/>
                </a:solidFill>
                <a:effectLst>
                  <a:outerShdw blurRad="38100" dist="38100" dir="2700000" algn="tl">
                    <a:srgbClr val="000000">
                      <a:alpha val="43137"/>
                    </a:srgbClr>
                  </a:outerShdw>
                </a:effectLst>
                <a:latin typeface="Verdana" panose="020B0604030504040204" pitchFamily="34" charset="0"/>
              </a:rPr>
              <a:t>de </a:t>
            </a:r>
            <a:r>
              <a:rPr lang="es-ES" sz="2400" b="1" dirty="0" smtClean="0">
                <a:solidFill>
                  <a:srgbClr val="000000"/>
                </a:solidFill>
                <a:effectLst>
                  <a:outerShdw blurRad="38100" dist="38100" dir="2700000" algn="tl">
                    <a:srgbClr val="000000">
                      <a:alpha val="43137"/>
                    </a:srgbClr>
                  </a:outerShdw>
                </a:effectLst>
                <a:latin typeface="Verdana" panose="020B0604030504040204" pitchFamily="34" charset="0"/>
              </a:rPr>
              <a:t>diagnostico</a:t>
            </a:r>
            <a:r>
              <a:rPr lang="es-ES" sz="2400" b="1" dirty="0">
                <a:solidFill>
                  <a:srgbClr val="000000"/>
                </a:solidFill>
                <a:effectLst>
                  <a:outerShdw blurRad="38100" dist="38100" dir="2700000" algn="tl">
                    <a:srgbClr val="000000">
                      <a:alpha val="43137"/>
                    </a:srgbClr>
                  </a:outerShdw>
                </a:effectLst>
                <a:latin typeface="Verdana" panose="020B0604030504040204" pitchFamily="34" charset="0"/>
              </a:rPr>
              <a:t>, capacidad preventiva y de respuesta precoz ante ocurrencia de enfermedades</a:t>
            </a:r>
            <a:endParaRPr lang="es-ES" sz="24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473908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4755221" y="0"/>
            <a:ext cx="7420429" cy="769441"/>
          </a:xfrm>
          <a:prstGeom prst="rect">
            <a:avLst/>
          </a:prstGeom>
          <a:noFill/>
          <a:effectLst>
            <a:outerShdw blurRad="50800" dist="38100" dir="5400000" algn="t" rotWithShape="0">
              <a:prstClr val="black">
                <a:alpha val="40000"/>
              </a:prstClr>
            </a:outerShdw>
          </a:effectLst>
        </p:spPr>
        <p:txBody>
          <a:bodyPr wrap="none" lIns="91440" tIns="45720" rIns="91440" bIns="45720">
            <a:spAutoFit/>
          </a:bodyPr>
          <a:lstStyle/>
          <a:p>
            <a:pPr algn="ctr"/>
            <a:r>
              <a:rPr lang="es-ES" sz="4400" b="1" dirty="0" smtClean="0">
                <a:ln w="0"/>
                <a:solidFill>
                  <a:schemeClr val="accent6">
                    <a:lumMod val="50000"/>
                  </a:schemeClr>
                </a:solidFill>
                <a:effectLst>
                  <a:outerShdw blurRad="38100" dist="19050" dir="2700000" algn="tl" rotWithShape="0">
                    <a:schemeClr val="dk1">
                      <a:alpha val="40000"/>
                    </a:schemeClr>
                  </a:outerShdw>
                </a:effectLst>
              </a:rPr>
              <a:t>COMPONENTES ESTRATEGICOS</a:t>
            </a:r>
            <a:endParaRPr lang="es-ES" sz="4400" b="1" cap="none" spc="0" dirty="0">
              <a:ln w="0"/>
              <a:solidFill>
                <a:schemeClr val="accent6">
                  <a:lumMod val="50000"/>
                </a:schemeClr>
              </a:solidFill>
              <a:effectLst>
                <a:outerShdw blurRad="38100" dist="19050" dir="2700000" algn="tl" rotWithShape="0">
                  <a:schemeClr val="dk1">
                    <a:alpha val="40000"/>
                  </a:schemeClr>
                </a:outerShdw>
              </a:effectLst>
            </a:endParaRPr>
          </a:p>
        </p:txBody>
      </p:sp>
      <p:graphicFrame>
        <p:nvGraphicFramePr>
          <p:cNvPr id="11" name="Gráfico 10"/>
          <p:cNvGraphicFramePr>
            <a:graphicFrameLocks/>
          </p:cNvGraphicFramePr>
          <p:nvPr>
            <p:extLst>
              <p:ext uri="{D42A27DB-BD31-4B8C-83A1-F6EECF244321}">
                <p14:modId xmlns:p14="http://schemas.microsoft.com/office/powerpoint/2010/main" val="2095487588"/>
              </p:ext>
            </p:extLst>
          </p:nvPr>
        </p:nvGraphicFramePr>
        <p:xfrm>
          <a:off x="839756" y="1091682"/>
          <a:ext cx="7912358" cy="6027575"/>
        </p:xfrm>
        <a:graphic>
          <a:graphicData uri="http://schemas.openxmlformats.org/drawingml/2006/chart">
            <c:chart xmlns:c="http://schemas.openxmlformats.org/drawingml/2006/chart" xmlns:r="http://schemas.openxmlformats.org/officeDocument/2006/relationships" r:id="rId3"/>
          </a:graphicData>
        </a:graphic>
      </p:graphicFrame>
      <p:pic>
        <p:nvPicPr>
          <p:cNvPr id="12" name="Imagen 11"/>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a:xfrm flipH="1">
            <a:off x="8872871" y="1895236"/>
            <a:ext cx="2120145" cy="3990857"/>
          </a:xfrm>
          <a:prstGeom prst="rect">
            <a:avLst/>
          </a:prstGeom>
          <a:effectLst>
            <a:outerShdw blurRad="50800" dist="38100" dir="2700000" algn="tl">
              <a:prstClr val="black">
                <a:alpha val="40000"/>
              </a:prstClr>
            </a:outerShdw>
          </a:effectLst>
        </p:spPr>
      </p:pic>
      <p:sp>
        <p:nvSpPr>
          <p:cNvPr id="13" name="Rectángulo 12"/>
          <p:cNvSpPr/>
          <p:nvPr/>
        </p:nvSpPr>
        <p:spPr>
          <a:xfrm>
            <a:off x="4012065" y="3406092"/>
            <a:ext cx="1107419" cy="707886"/>
          </a:xfrm>
          <a:prstGeom prst="rect">
            <a:avLst/>
          </a:prstGeom>
          <a:noFill/>
        </p:spPr>
        <p:txBody>
          <a:bodyPr wrap="none" lIns="91440" tIns="45720" rIns="91440" bIns="45720">
            <a:spAutoFit/>
          </a:bodyPr>
          <a:lstStyle/>
          <a:p>
            <a:pPr algn="ctr"/>
            <a:r>
              <a:rPr lang="es-ES" sz="4000" b="1" dirty="0" smtClean="0">
                <a:ln w="0"/>
                <a:solidFill>
                  <a:srgbClr val="003300"/>
                </a:solidFill>
                <a:effectLst>
                  <a:outerShdw blurRad="38100" dist="19050" dir="2700000" algn="tl" rotWithShape="0">
                    <a:schemeClr val="dk1">
                      <a:alpha val="40000"/>
                    </a:schemeClr>
                  </a:outerShdw>
                </a:effectLst>
              </a:rPr>
              <a:t>POA</a:t>
            </a:r>
            <a:endParaRPr lang="es-ES" sz="4000" b="1" cap="none" spc="0" dirty="0">
              <a:ln w="0"/>
              <a:solidFill>
                <a:srgbClr val="003300"/>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772549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graphicEl>
                                              <a:chart seriesIdx="-3" categoryIdx="-3" bldStep="gridLegend"/>
                                            </p:graphicEl>
                                          </p:spTgt>
                                        </p:tgtEl>
                                        <p:attrNameLst>
                                          <p:attrName>style.visibility</p:attrName>
                                        </p:attrNameLst>
                                      </p:cBhvr>
                                      <p:to>
                                        <p:strVal val="visible"/>
                                      </p:to>
                                    </p:set>
                                    <p:anim calcmode="lin" valueType="num">
                                      <p:cBhvr additive="base">
                                        <p:cTn id="13" dur="500" fill="hold"/>
                                        <p:tgtEl>
                                          <p:spTgt spid="11">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
                                            <p:graphicEl>
                                              <a:chart seriesIdx="-3" categoryIdx="-3" bldStep="gridLegend"/>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graphicEl>
                                              <a:chart seriesIdx="0" categoryIdx="0" bldStep="ptInCategory"/>
                                            </p:graphicEl>
                                          </p:spTgt>
                                        </p:tgtEl>
                                        <p:attrNameLst>
                                          <p:attrName>style.visibility</p:attrName>
                                        </p:attrNameLst>
                                      </p:cBhvr>
                                      <p:to>
                                        <p:strVal val="visible"/>
                                      </p:to>
                                    </p:set>
                                    <p:anim calcmode="lin" valueType="num">
                                      <p:cBhvr additive="base">
                                        <p:cTn id="19" dur="500" fill="hold"/>
                                        <p:tgtEl>
                                          <p:spTgt spid="11">
                                            <p:graphicEl>
                                              <a:chart seriesIdx="0" categoryIdx="0" bldStep="ptInCategory"/>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
                                            <p:graphicEl>
                                              <a:chart seriesIdx="0" categoryIdx="0" bldStep="ptInCategory"/>
                                            </p:graphic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graphicEl>
                                              <a:chart seriesIdx="0" categoryIdx="1" bldStep="ptInCategory"/>
                                            </p:graphicEl>
                                          </p:spTgt>
                                        </p:tgtEl>
                                        <p:attrNameLst>
                                          <p:attrName>style.visibility</p:attrName>
                                        </p:attrNameLst>
                                      </p:cBhvr>
                                      <p:to>
                                        <p:strVal val="visible"/>
                                      </p:to>
                                    </p:set>
                                    <p:anim calcmode="lin" valueType="num">
                                      <p:cBhvr additive="base">
                                        <p:cTn id="25" dur="500" fill="hold"/>
                                        <p:tgtEl>
                                          <p:spTgt spid="11">
                                            <p:graphicEl>
                                              <a:chart seriesIdx="0" categoryIdx="1" bldStep="ptInCategory"/>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
                                            <p:graphicEl>
                                              <a:chart seriesIdx="0" categoryIdx="1" bldStep="ptInCategory"/>
                                            </p:graphic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graphicEl>
                                              <a:chart seriesIdx="0" categoryIdx="2" bldStep="ptInCategory"/>
                                            </p:graphicEl>
                                          </p:spTgt>
                                        </p:tgtEl>
                                        <p:attrNameLst>
                                          <p:attrName>style.visibility</p:attrName>
                                        </p:attrNameLst>
                                      </p:cBhvr>
                                      <p:to>
                                        <p:strVal val="visible"/>
                                      </p:to>
                                    </p:set>
                                    <p:anim calcmode="lin" valueType="num">
                                      <p:cBhvr additive="base">
                                        <p:cTn id="31" dur="500" fill="hold"/>
                                        <p:tgtEl>
                                          <p:spTgt spid="11">
                                            <p:graphicEl>
                                              <a:chart seriesIdx="0" categoryIdx="2" bldStep="ptInCategory"/>
                                            </p:graphic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
                                            <p:graphicEl>
                                              <a:chart seriesIdx="0" categoryIdx="2" bldStep="ptInCategory"/>
                                            </p:graphic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graphicEl>
                                              <a:chart seriesIdx="0" categoryIdx="3" bldStep="ptInCategory"/>
                                            </p:graphicEl>
                                          </p:spTgt>
                                        </p:tgtEl>
                                        <p:attrNameLst>
                                          <p:attrName>style.visibility</p:attrName>
                                        </p:attrNameLst>
                                      </p:cBhvr>
                                      <p:to>
                                        <p:strVal val="visible"/>
                                      </p:to>
                                    </p:set>
                                    <p:anim calcmode="lin" valueType="num">
                                      <p:cBhvr additive="base">
                                        <p:cTn id="37" dur="500" fill="hold"/>
                                        <p:tgtEl>
                                          <p:spTgt spid="11">
                                            <p:graphicEl>
                                              <a:chart seriesIdx="0" categoryIdx="3" bldStep="ptInCategory"/>
                                            </p:graphicEl>
                                          </p:spTgt>
                                        </p:tgtEl>
                                        <p:attrNameLst>
                                          <p:attrName>ppt_x</p:attrName>
                                        </p:attrNameLst>
                                      </p:cBhvr>
                                      <p:tavLst>
                                        <p:tav tm="0">
                                          <p:val>
                                            <p:strVal val="#ppt_x"/>
                                          </p:val>
                                        </p:tav>
                                        <p:tav tm="100000">
                                          <p:val>
                                            <p:strVal val="#ppt_x"/>
                                          </p:val>
                                        </p:tav>
                                      </p:tavLst>
                                    </p:anim>
                                    <p:anim calcmode="lin" valueType="num">
                                      <p:cBhvr additive="base">
                                        <p:cTn id="38" dur="500" fill="hold"/>
                                        <p:tgtEl>
                                          <p:spTgt spid="11">
                                            <p:graphicEl>
                                              <a:chart seriesIdx="0" categoryIdx="3" bldStep="ptInCategory"/>
                                            </p:graphic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graphicEl>
                                              <a:chart seriesIdx="0" categoryIdx="4" bldStep="ptInCategory"/>
                                            </p:graphicEl>
                                          </p:spTgt>
                                        </p:tgtEl>
                                        <p:attrNameLst>
                                          <p:attrName>style.visibility</p:attrName>
                                        </p:attrNameLst>
                                      </p:cBhvr>
                                      <p:to>
                                        <p:strVal val="visible"/>
                                      </p:to>
                                    </p:set>
                                    <p:anim calcmode="lin" valueType="num">
                                      <p:cBhvr additive="base">
                                        <p:cTn id="43" dur="500" fill="hold"/>
                                        <p:tgtEl>
                                          <p:spTgt spid="11">
                                            <p:graphicEl>
                                              <a:chart seriesIdx="0" categoryIdx="4" bldStep="ptInCategory"/>
                                            </p:graphicEl>
                                          </p:spTgt>
                                        </p:tgtEl>
                                        <p:attrNameLst>
                                          <p:attrName>ppt_x</p:attrName>
                                        </p:attrNameLst>
                                      </p:cBhvr>
                                      <p:tavLst>
                                        <p:tav tm="0">
                                          <p:val>
                                            <p:strVal val="#ppt_x"/>
                                          </p:val>
                                        </p:tav>
                                        <p:tav tm="100000">
                                          <p:val>
                                            <p:strVal val="#ppt_x"/>
                                          </p:val>
                                        </p:tav>
                                      </p:tavLst>
                                    </p:anim>
                                    <p:anim calcmode="lin" valueType="num">
                                      <p:cBhvr additive="base">
                                        <p:cTn id="44" dur="500" fill="hold"/>
                                        <p:tgtEl>
                                          <p:spTgt spid="11">
                                            <p:graphicEl>
                                              <a:chart seriesIdx="0" categoryIdx="4" bldStep="ptInCategory"/>
                                            </p:graphic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graphicEl>
                                              <a:chart seriesIdx="0" categoryIdx="5" bldStep="ptInCategory"/>
                                            </p:graphicEl>
                                          </p:spTgt>
                                        </p:tgtEl>
                                        <p:attrNameLst>
                                          <p:attrName>style.visibility</p:attrName>
                                        </p:attrNameLst>
                                      </p:cBhvr>
                                      <p:to>
                                        <p:strVal val="visible"/>
                                      </p:to>
                                    </p:set>
                                    <p:anim calcmode="lin" valueType="num">
                                      <p:cBhvr additive="base">
                                        <p:cTn id="49" dur="500" fill="hold"/>
                                        <p:tgtEl>
                                          <p:spTgt spid="11">
                                            <p:graphicEl>
                                              <a:chart seriesIdx="0" categoryIdx="5" bldStep="ptInCategory"/>
                                            </p:graphicEl>
                                          </p:spTgt>
                                        </p:tgtEl>
                                        <p:attrNameLst>
                                          <p:attrName>ppt_x</p:attrName>
                                        </p:attrNameLst>
                                      </p:cBhvr>
                                      <p:tavLst>
                                        <p:tav tm="0">
                                          <p:val>
                                            <p:strVal val="#ppt_x"/>
                                          </p:val>
                                        </p:tav>
                                        <p:tav tm="100000">
                                          <p:val>
                                            <p:strVal val="#ppt_x"/>
                                          </p:val>
                                        </p:tav>
                                      </p:tavLst>
                                    </p:anim>
                                    <p:anim calcmode="lin" valueType="num">
                                      <p:cBhvr additive="base">
                                        <p:cTn id="50" dur="500" fill="hold"/>
                                        <p:tgtEl>
                                          <p:spTgt spid="11">
                                            <p:graphicEl>
                                              <a:chart seriesIdx="0" categoryIdx="5" bldStep="ptInCategory"/>
                                            </p:graphic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1">
                                            <p:graphicEl>
                                              <a:chart seriesIdx="0" categoryIdx="6" bldStep="ptInCategory"/>
                                            </p:graphicEl>
                                          </p:spTgt>
                                        </p:tgtEl>
                                        <p:attrNameLst>
                                          <p:attrName>style.visibility</p:attrName>
                                        </p:attrNameLst>
                                      </p:cBhvr>
                                      <p:to>
                                        <p:strVal val="visible"/>
                                      </p:to>
                                    </p:set>
                                    <p:anim calcmode="lin" valueType="num">
                                      <p:cBhvr additive="base">
                                        <p:cTn id="55" dur="500" fill="hold"/>
                                        <p:tgtEl>
                                          <p:spTgt spid="11">
                                            <p:graphicEl>
                                              <a:chart seriesIdx="0" categoryIdx="6" bldStep="ptInCategory"/>
                                            </p:graphicEl>
                                          </p:spTgt>
                                        </p:tgtEl>
                                        <p:attrNameLst>
                                          <p:attrName>ppt_x</p:attrName>
                                        </p:attrNameLst>
                                      </p:cBhvr>
                                      <p:tavLst>
                                        <p:tav tm="0">
                                          <p:val>
                                            <p:strVal val="#ppt_x"/>
                                          </p:val>
                                        </p:tav>
                                        <p:tav tm="100000">
                                          <p:val>
                                            <p:strVal val="#ppt_x"/>
                                          </p:val>
                                        </p:tav>
                                      </p:tavLst>
                                    </p:anim>
                                    <p:anim calcmode="lin" valueType="num">
                                      <p:cBhvr additive="base">
                                        <p:cTn id="56" dur="500" fill="hold"/>
                                        <p:tgtEl>
                                          <p:spTgt spid="11">
                                            <p:graphicEl>
                                              <a:chart seriesIdx="0" categoryIdx="6" bldStep="ptInCategory"/>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11" grpId="0">
        <p:bldSub>
          <a:bldChart bld="categoryEl"/>
        </p:bldSub>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a:picLocks noChangeAspect="1"/>
          </p:cNvPicPr>
          <p:nvPr/>
        </p:nvPicPr>
        <p:blipFill rotWithShape="1">
          <a:blip r:embed="rId3" cstate="print">
            <a:extLst>
              <a:ext uri="{28A0092B-C50C-407E-A947-70E740481C1C}">
                <a14:useLocalDpi xmlns:a14="http://schemas.microsoft.com/office/drawing/2010/main" val="0"/>
              </a:ext>
            </a:extLst>
          </a:blip>
          <a:srcRect l="10367" t="18779" r="8421" b="16996"/>
          <a:stretch/>
        </p:blipFill>
        <p:spPr>
          <a:xfrm>
            <a:off x="4172752" y="2426324"/>
            <a:ext cx="3679628" cy="4112527"/>
          </a:xfrm>
          <a:prstGeom prst="rect">
            <a:avLst/>
          </a:prstGeom>
        </p:spPr>
      </p:pic>
      <p:sp>
        <p:nvSpPr>
          <p:cNvPr id="4" name="Rectángulo 3"/>
          <p:cNvSpPr/>
          <p:nvPr/>
        </p:nvSpPr>
        <p:spPr>
          <a:xfrm>
            <a:off x="5175139" y="0"/>
            <a:ext cx="6990440" cy="769441"/>
          </a:xfrm>
          <a:prstGeom prst="rect">
            <a:avLst/>
          </a:prstGeom>
          <a:noFill/>
          <a:effectLst>
            <a:outerShdw blurRad="50800" dist="38100" dir="5400000" algn="t" rotWithShape="0">
              <a:prstClr val="black">
                <a:alpha val="40000"/>
              </a:prstClr>
            </a:outerShdw>
          </a:effectLst>
        </p:spPr>
        <p:txBody>
          <a:bodyPr wrap="none" lIns="91440" tIns="45720" rIns="91440" bIns="45720">
            <a:spAutoFit/>
          </a:bodyPr>
          <a:lstStyle/>
          <a:p>
            <a:pPr algn="ctr"/>
            <a:r>
              <a:rPr lang="es-ES" sz="4400" b="1" dirty="0" smtClean="0">
                <a:ln w="0"/>
                <a:solidFill>
                  <a:schemeClr val="accent6">
                    <a:lumMod val="50000"/>
                  </a:schemeClr>
                </a:solidFill>
                <a:effectLst>
                  <a:outerShdw blurRad="38100" dist="19050" dir="2700000" algn="tl" rotWithShape="0">
                    <a:schemeClr val="dk1">
                      <a:alpha val="40000"/>
                    </a:schemeClr>
                  </a:outerShdw>
                </a:effectLst>
              </a:rPr>
              <a:t>METAS PROGRAMADAS 2017</a:t>
            </a:r>
            <a:endParaRPr lang="es-ES" sz="4400" b="1" cap="none" spc="0" dirty="0">
              <a:ln w="0"/>
              <a:solidFill>
                <a:schemeClr val="accent6">
                  <a:lumMod val="50000"/>
                </a:schemeClr>
              </a:solidFill>
              <a:effectLst>
                <a:outerShdw blurRad="38100" dist="19050" dir="2700000" algn="tl" rotWithShape="0">
                  <a:schemeClr val="dk1">
                    <a:alpha val="40000"/>
                  </a:schemeClr>
                </a:outerShdw>
              </a:effectLst>
            </a:endParaRPr>
          </a:p>
        </p:txBody>
      </p:sp>
      <p:graphicFrame>
        <p:nvGraphicFramePr>
          <p:cNvPr id="7" name="Gráfico 6"/>
          <p:cNvGraphicFramePr>
            <a:graphicFrameLocks/>
          </p:cNvGraphicFramePr>
          <p:nvPr>
            <p:extLst>
              <p:ext uri="{D42A27DB-BD31-4B8C-83A1-F6EECF244321}">
                <p14:modId xmlns:p14="http://schemas.microsoft.com/office/powerpoint/2010/main" val="2682490782"/>
              </p:ext>
            </p:extLst>
          </p:nvPr>
        </p:nvGraphicFramePr>
        <p:xfrm>
          <a:off x="0" y="677232"/>
          <a:ext cx="2146041" cy="2588482"/>
        </p:xfrm>
        <a:graphic>
          <a:graphicData uri="http://schemas.openxmlformats.org/drawingml/2006/chart">
            <c:chart xmlns:c="http://schemas.openxmlformats.org/drawingml/2006/chart" xmlns:r="http://schemas.openxmlformats.org/officeDocument/2006/relationships" r:id="rId4"/>
          </a:graphicData>
        </a:graphic>
      </p:graphicFrame>
      <p:sp>
        <p:nvSpPr>
          <p:cNvPr id="2" name="Rectángulo 1"/>
          <p:cNvSpPr/>
          <p:nvPr/>
        </p:nvSpPr>
        <p:spPr>
          <a:xfrm>
            <a:off x="8508760" y="837035"/>
            <a:ext cx="3426259" cy="400110"/>
          </a:xfrm>
          <a:prstGeom prst="rect">
            <a:avLst/>
          </a:prstGeom>
        </p:spPr>
        <p:txBody>
          <a:bodyPr wrap="none">
            <a:spAutoFit/>
          </a:bodyPr>
          <a:lstStyle/>
          <a:p>
            <a:r>
              <a:rPr lang="es-ES" sz="2000" b="1" dirty="0" smtClean="0">
                <a:solidFill>
                  <a:srgbClr val="002060"/>
                </a:solidFill>
                <a:effectLst>
                  <a:outerShdw blurRad="38100" dist="38100" dir="2700000" algn="tl">
                    <a:srgbClr val="000000">
                      <a:alpha val="43137"/>
                    </a:srgbClr>
                  </a:outerShdw>
                </a:effectLst>
              </a:rPr>
              <a:t>EPIDEMIOLOGIA VETERINARIA</a:t>
            </a:r>
            <a:endParaRPr lang="es-ES" sz="2000" b="1" dirty="0">
              <a:solidFill>
                <a:srgbClr val="002060"/>
              </a:solidFill>
              <a:effectLst>
                <a:outerShdw blurRad="38100" dist="38100" dir="2700000" algn="tl">
                  <a:srgbClr val="000000">
                    <a:alpha val="43137"/>
                  </a:srgbClr>
                </a:outerShdw>
              </a:effectLst>
            </a:endParaRPr>
          </a:p>
        </p:txBody>
      </p:sp>
      <p:pic>
        <p:nvPicPr>
          <p:cNvPr id="8" name="Imagen 7"/>
          <p:cNvPicPr>
            <a:picLocks noChangeAspect="1"/>
          </p:cNvPicPr>
          <p:nvPr>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flipH="1">
            <a:off x="10524067" y="3113314"/>
            <a:ext cx="1306372" cy="3581361"/>
          </a:xfrm>
          <a:prstGeom prst="rect">
            <a:avLst/>
          </a:prstGeom>
          <a:effectLst>
            <a:outerShdw blurRad="50800" dist="38100" dir="2700000" algn="tl">
              <a:prstClr val="black">
                <a:alpha val="40000"/>
              </a:prstClr>
            </a:outerShdw>
          </a:effectLst>
        </p:spPr>
      </p:pic>
      <p:sp>
        <p:nvSpPr>
          <p:cNvPr id="5" name="Marcador de contenido 4"/>
          <p:cNvSpPr>
            <a:spLocks noGrp="1"/>
          </p:cNvSpPr>
          <p:nvPr>
            <p:ph idx="1"/>
          </p:nvPr>
        </p:nvSpPr>
        <p:spPr>
          <a:xfrm>
            <a:off x="1803042" y="1304739"/>
            <a:ext cx="8721025" cy="4872224"/>
          </a:xfrm>
        </p:spPr>
        <p:txBody>
          <a:bodyPr/>
          <a:lstStyle/>
          <a:p>
            <a:pPr algn="just"/>
            <a:r>
              <a:rPr lang="es-ES" sz="2400" dirty="0" smtClean="0"/>
              <a:t>Llevar a cabo un estudio serológico para evaluar las campañas de vacunación contra la fiebre aftosa y demostrar ausencia de circulación del virus, beneficiando alrededor de </a:t>
            </a:r>
            <a:r>
              <a:rPr lang="es-ES" sz="2400" b="1" dirty="0" smtClean="0"/>
              <a:t>600 productores</a:t>
            </a:r>
            <a:r>
              <a:rPr lang="es-ES" sz="2400" dirty="0" smtClean="0"/>
              <a:t>.</a:t>
            </a:r>
            <a:endParaRPr lang="es-ES" dirty="0" smtClean="0"/>
          </a:p>
        </p:txBody>
      </p:sp>
    </p:spTree>
    <p:extLst>
      <p:ext uri="{BB962C8B-B14F-4D97-AF65-F5344CB8AC3E}">
        <p14:creationId xmlns:p14="http://schemas.microsoft.com/office/powerpoint/2010/main" val="1810962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Gráfico 6"/>
          <p:cNvGraphicFramePr>
            <a:graphicFrameLocks/>
          </p:cNvGraphicFramePr>
          <p:nvPr>
            <p:extLst/>
          </p:nvPr>
        </p:nvGraphicFramePr>
        <p:xfrm>
          <a:off x="0" y="677232"/>
          <a:ext cx="2146041" cy="2588482"/>
        </p:xfrm>
        <a:graphic>
          <a:graphicData uri="http://schemas.openxmlformats.org/drawingml/2006/chart">
            <c:chart xmlns:c="http://schemas.openxmlformats.org/drawingml/2006/chart" xmlns:r="http://schemas.openxmlformats.org/officeDocument/2006/relationships" r:id="rId3"/>
          </a:graphicData>
        </a:graphic>
      </p:graphicFrame>
      <p:sp>
        <p:nvSpPr>
          <p:cNvPr id="2" name="Rectángulo 1"/>
          <p:cNvSpPr/>
          <p:nvPr/>
        </p:nvSpPr>
        <p:spPr>
          <a:xfrm>
            <a:off x="8508760" y="837035"/>
            <a:ext cx="3426259" cy="400110"/>
          </a:xfrm>
          <a:prstGeom prst="rect">
            <a:avLst/>
          </a:prstGeom>
        </p:spPr>
        <p:txBody>
          <a:bodyPr wrap="none">
            <a:spAutoFit/>
          </a:bodyPr>
          <a:lstStyle/>
          <a:p>
            <a:r>
              <a:rPr lang="es-ES" sz="2000" b="1" dirty="0" smtClean="0">
                <a:solidFill>
                  <a:srgbClr val="002060"/>
                </a:solidFill>
                <a:effectLst>
                  <a:outerShdw blurRad="38100" dist="38100" dir="2700000" algn="tl">
                    <a:srgbClr val="000000">
                      <a:alpha val="43137"/>
                    </a:srgbClr>
                  </a:outerShdw>
                </a:effectLst>
              </a:rPr>
              <a:t>EPIDEMIOLOGIA VETERINARIA</a:t>
            </a:r>
            <a:endParaRPr lang="es-ES" sz="2000" b="1" dirty="0">
              <a:solidFill>
                <a:srgbClr val="002060"/>
              </a:solidFill>
              <a:effectLst>
                <a:outerShdw blurRad="38100" dist="38100" dir="2700000" algn="tl">
                  <a:srgbClr val="000000">
                    <a:alpha val="43137"/>
                  </a:srgbClr>
                </a:outerShdw>
              </a:effectLst>
            </a:endParaRPr>
          </a:p>
        </p:txBody>
      </p:sp>
      <p:pic>
        <p:nvPicPr>
          <p:cNvPr id="8" name="Imagen 7"/>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a:xfrm flipH="1">
            <a:off x="10524067" y="3113314"/>
            <a:ext cx="1306372" cy="3581361"/>
          </a:xfrm>
          <a:prstGeom prst="rect">
            <a:avLst/>
          </a:prstGeom>
          <a:effectLst>
            <a:outerShdw blurRad="50800" dist="38100" dir="2700000" algn="tl">
              <a:prstClr val="black">
                <a:alpha val="40000"/>
              </a:prstClr>
            </a:outerShdw>
          </a:effectLst>
        </p:spPr>
      </p:pic>
      <p:sp>
        <p:nvSpPr>
          <p:cNvPr id="5" name="Marcador de contenido 4"/>
          <p:cNvSpPr>
            <a:spLocks noGrp="1"/>
          </p:cNvSpPr>
          <p:nvPr>
            <p:ph idx="1"/>
          </p:nvPr>
        </p:nvSpPr>
        <p:spPr>
          <a:xfrm>
            <a:off x="1803042" y="1304739"/>
            <a:ext cx="8721025" cy="4872224"/>
          </a:xfrm>
        </p:spPr>
        <p:txBody>
          <a:bodyPr/>
          <a:lstStyle/>
          <a:p>
            <a:pPr algn="just"/>
            <a:r>
              <a:rPr lang="es-ES" dirty="0" smtClean="0"/>
              <a:t>Realizar un estudio de análisis de riesgo para evaluar la pertinencia de levantar la vacunación contra la fiebre aftosa en algunas regiones del país.</a:t>
            </a:r>
          </a:p>
        </p:txBody>
      </p:sp>
      <p:pic>
        <p:nvPicPr>
          <p:cNvPr id="9" name="Imagen 8" descr="Descripción: C:\SENASAG\SENASAG_2012\MAPAS\ZOLIFA_BOL\MACROREGIONES_BOL.jpg"/>
          <p:cNvPicPr/>
          <p:nvPr/>
        </p:nvPicPr>
        <p:blipFill rotWithShape="1">
          <a:blip r:embed="rId5" cstate="print">
            <a:extLst>
              <a:ext uri="{28A0092B-C50C-407E-A947-70E740481C1C}">
                <a14:useLocalDpi xmlns:a14="http://schemas.microsoft.com/office/drawing/2010/main" val="0"/>
              </a:ext>
            </a:extLst>
          </a:blip>
          <a:srcRect l="5650" t="3356" r="4669" b="3753"/>
          <a:stretch/>
        </p:blipFill>
        <p:spPr bwMode="auto">
          <a:xfrm>
            <a:off x="4417452" y="2498501"/>
            <a:ext cx="3086755" cy="4001712"/>
          </a:xfrm>
          <a:prstGeom prst="rect">
            <a:avLst/>
          </a:prstGeom>
          <a:noFill/>
          <a:ln w="3175" cmpd="sng">
            <a:solidFill>
              <a:srgbClr val="000000"/>
            </a:solidFill>
            <a:miter lim="800000"/>
            <a:headEnd/>
            <a:tailEnd/>
          </a:ln>
          <a:effectLst/>
        </p:spPr>
      </p:pic>
      <p:sp>
        <p:nvSpPr>
          <p:cNvPr id="10" name="Rectángulo 9"/>
          <p:cNvSpPr/>
          <p:nvPr/>
        </p:nvSpPr>
        <p:spPr>
          <a:xfrm>
            <a:off x="5201560" y="-18066"/>
            <a:ext cx="6990440" cy="769441"/>
          </a:xfrm>
          <a:prstGeom prst="rect">
            <a:avLst/>
          </a:prstGeom>
          <a:noFill/>
          <a:effectLst>
            <a:outerShdw blurRad="50800" dist="38100" dir="5400000" algn="t" rotWithShape="0">
              <a:prstClr val="black">
                <a:alpha val="40000"/>
              </a:prstClr>
            </a:outerShdw>
          </a:effectLst>
        </p:spPr>
        <p:txBody>
          <a:bodyPr wrap="none" lIns="91440" tIns="45720" rIns="91440" bIns="45720">
            <a:spAutoFit/>
          </a:bodyPr>
          <a:lstStyle/>
          <a:p>
            <a:pPr algn="ctr"/>
            <a:r>
              <a:rPr lang="es-ES" sz="4400" b="1" dirty="0" smtClean="0">
                <a:ln w="0"/>
                <a:solidFill>
                  <a:schemeClr val="accent6">
                    <a:lumMod val="50000"/>
                  </a:schemeClr>
                </a:solidFill>
                <a:effectLst>
                  <a:outerShdw blurRad="38100" dist="19050" dir="2700000" algn="tl" rotWithShape="0">
                    <a:schemeClr val="dk1">
                      <a:alpha val="40000"/>
                    </a:schemeClr>
                  </a:outerShdw>
                </a:effectLst>
              </a:rPr>
              <a:t>METAS PROGRAMADAS 2017</a:t>
            </a:r>
            <a:endParaRPr lang="es-ES" sz="4400" b="1" cap="none" spc="0" dirty="0">
              <a:ln w="0"/>
              <a:solidFill>
                <a:schemeClr val="accent6">
                  <a:lumMod val="50000"/>
                </a:schemeClr>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408240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18704" y="2614411"/>
            <a:ext cx="9144000" cy="3943302"/>
          </a:xfrm>
          <a:prstGeom prst="rect">
            <a:avLst/>
          </a:prstGeom>
        </p:spPr>
      </p:pic>
      <p:graphicFrame>
        <p:nvGraphicFramePr>
          <p:cNvPr id="7" name="Gráfico 6"/>
          <p:cNvGraphicFramePr>
            <a:graphicFrameLocks/>
          </p:cNvGraphicFramePr>
          <p:nvPr>
            <p:extLst>
              <p:ext uri="{D42A27DB-BD31-4B8C-83A1-F6EECF244321}">
                <p14:modId xmlns:p14="http://schemas.microsoft.com/office/powerpoint/2010/main" val="3307976287"/>
              </p:ext>
            </p:extLst>
          </p:nvPr>
        </p:nvGraphicFramePr>
        <p:xfrm>
          <a:off x="0" y="769441"/>
          <a:ext cx="2127379" cy="2351314"/>
        </p:xfrm>
        <a:graphic>
          <a:graphicData uri="http://schemas.openxmlformats.org/drawingml/2006/chart">
            <c:chart xmlns:c="http://schemas.openxmlformats.org/drawingml/2006/chart" xmlns:r="http://schemas.openxmlformats.org/officeDocument/2006/relationships" r:id="rId4"/>
          </a:graphicData>
        </a:graphic>
      </p:graphicFrame>
      <p:sp>
        <p:nvSpPr>
          <p:cNvPr id="5" name="Rectángulo 4"/>
          <p:cNvSpPr/>
          <p:nvPr/>
        </p:nvSpPr>
        <p:spPr>
          <a:xfrm>
            <a:off x="7706326" y="855697"/>
            <a:ext cx="4136645" cy="400110"/>
          </a:xfrm>
          <a:prstGeom prst="rect">
            <a:avLst/>
          </a:prstGeom>
        </p:spPr>
        <p:txBody>
          <a:bodyPr wrap="none">
            <a:spAutoFit/>
          </a:bodyPr>
          <a:lstStyle/>
          <a:p>
            <a:fld id="{60DD60C0-7C3D-4AF0-8C21-7A4B6C705C99}" type="CATEGORYNAME">
              <a:rPr lang="en-US" sz="2000" b="1">
                <a:solidFill>
                  <a:srgbClr val="002060"/>
                </a:solidFill>
                <a:effectLst>
                  <a:outerShdw blurRad="38100" dist="38100" dir="2700000" algn="tl">
                    <a:srgbClr val="000000">
                      <a:alpha val="43137"/>
                    </a:srgbClr>
                  </a:outerShdw>
                </a:effectLst>
              </a:rPr>
              <a:pPr/>
              <a:t>INSPECCION Y CUARENTENA ANIMAL</a:t>
            </a:fld>
            <a:endParaRPr lang="es-ES" sz="2000" b="1" dirty="0">
              <a:solidFill>
                <a:srgbClr val="002060"/>
              </a:solidFill>
              <a:effectLst>
                <a:outerShdw blurRad="38100" dist="38100" dir="2700000" algn="tl">
                  <a:srgbClr val="000000">
                    <a:alpha val="43137"/>
                  </a:srgbClr>
                </a:outerShdw>
              </a:effectLst>
            </a:endParaRPr>
          </a:p>
        </p:txBody>
      </p:sp>
      <p:pic>
        <p:nvPicPr>
          <p:cNvPr id="9" name="Imagen 8"/>
          <p:cNvPicPr>
            <a:picLocks noChangeAspect="1"/>
          </p:cNvPicPr>
          <p:nvPr>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flipH="1">
            <a:off x="10738152" y="3524371"/>
            <a:ext cx="979304" cy="3203000"/>
          </a:xfrm>
          <a:prstGeom prst="rect">
            <a:avLst/>
          </a:prstGeom>
          <a:effectLst>
            <a:outerShdw blurRad="50800" dist="38100" dir="2700000" algn="tl">
              <a:prstClr val="black">
                <a:alpha val="40000"/>
              </a:prstClr>
            </a:outerShdw>
          </a:effectLst>
        </p:spPr>
      </p:pic>
      <p:sp>
        <p:nvSpPr>
          <p:cNvPr id="6" name="Marcador de contenido 4"/>
          <p:cNvSpPr>
            <a:spLocks noGrp="1"/>
          </p:cNvSpPr>
          <p:nvPr>
            <p:ph idx="1"/>
          </p:nvPr>
        </p:nvSpPr>
        <p:spPr>
          <a:xfrm>
            <a:off x="1803042" y="1304739"/>
            <a:ext cx="8721025" cy="4872224"/>
          </a:xfrm>
        </p:spPr>
        <p:txBody>
          <a:bodyPr>
            <a:normAutofit/>
          </a:bodyPr>
          <a:lstStyle/>
          <a:p>
            <a:pPr algn="just"/>
            <a:r>
              <a:rPr lang="es-ES" sz="2000" dirty="0" smtClean="0"/>
              <a:t>Apertura de mercados para: </a:t>
            </a:r>
          </a:p>
          <a:p>
            <a:pPr lvl="1" algn="just"/>
            <a:r>
              <a:rPr lang="es-ES" sz="1800" dirty="0" smtClean="0"/>
              <a:t>Bovinos a Brasil y Perú;</a:t>
            </a:r>
          </a:p>
          <a:p>
            <a:pPr lvl="1" algn="just"/>
            <a:r>
              <a:rPr lang="es-ES" sz="1800" dirty="0" smtClean="0"/>
              <a:t>Carne y despojos (vísceras) a Arabia Saudita, Costa de Marfil, Cuba, Rusia y Hong Kong;</a:t>
            </a:r>
          </a:p>
          <a:p>
            <a:pPr lvl="1" algn="just"/>
            <a:r>
              <a:rPr lang="es-ES" sz="1800" dirty="0" smtClean="0"/>
              <a:t>Leche a México</a:t>
            </a:r>
          </a:p>
        </p:txBody>
      </p:sp>
      <p:sp>
        <p:nvSpPr>
          <p:cNvPr id="11" name="Rectángulo 10"/>
          <p:cNvSpPr/>
          <p:nvPr/>
        </p:nvSpPr>
        <p:spPr>
          <a:xfrm>
            <a:off x="5175139" y="0"/>
            <a:ext cx="6990440" cy="769441"/>
          </a:xfrm>
          <a:prstGeom prst="rect">
            <a:avLst/>
          </a:prstGeom>
          <a:noFill/>
          <a:effectLst>
            <a:outerShdw blurRad="50800" dist="38100" dir="5400000" algn="t" rotWithShape="0">
              <a:prstClr val="black">
                <a:alpha val="40000"/>
              </a:prstClr>
            </a:outerShdw>
          </a:effectLst>
        </p:spPr>
        <p:txBody>
          <a:bodyPr wrap="none" lIns="91440" tIns="45720" rIns="91440" bIns="45720">
            <a:spAutoFit/>
          </a:bodyPr>
          <a:lstStyle/>
          <a:p>
            <a:pPr algn="ctr"/>
            <a:r>
              <a:rPr lang="es-ES" sz="4400" b="1" dirty="0" smtClean="0">
                <a:ln w="0"/>
                <a:solidFill>
                  <a:schemeClr val="accent6">
                    <a:lumMod val="50000"/>
                  </a:schemeClr>
                </a:solidFill>
                <a:effectLst>
                  <a:outerShdw blurRad="38100" dist="19050" dir="2700000" algn="tl" rotWithShape="0">
                    <a:schemeClr val="dk1">
                      <a:alpha val="40000"/>
                    </a:schemeClr>
                  </a:outerShdw>
                </a:effectLst>
              </a:rPr>
              <a:t>METAS PROGRAMADAS 2017</a:t>
            </a:r>
            <a:endParaRPr lang="es-ES" sz="4400" b="1" cap="none" spc="0" dirty="0">
              <a:ln w="0"/>
              <a:solidFill>
                <a:schemeClr val="accent6">
                  <a:lumMod val="50000"/>
                </a:schemeClr>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73253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a:picLocks noChangeAspect="1"/>
          </p:cNvPicPr>
          <p:nvPr>
            <p:custDataLst>
              <p:tags r:id="rId1"/>
            </p:custDataLst>
          </p:nvPr>
        </p:nvPicPr>
        <p:blipFill>
          <a:blip r:embed="rId3" cstate="print">
            <a:extLst>
              <a:ext uri="{28A0092B-C50C-407E-A947-70E740481C1C}">
                <a14:useLocalDpi xmlns:a14="http://schemas.microsoft.com/office/drawing/2010/main" val="0"/>
              </a:ext>
            </a:extLst>
          </a:blip>
          <a:stretch>
            <a:fillRect/>
          </a:stretch>
        </p:blipFill>
        <p:spPr>
          <a:xfrm>
            <a:off x="10524067" y="3357069"/>
            <a:ext cx="1518611" cy="3337606"/>
          </a:xfrm>
          <a:prstGeom prst="rect">
            <a:avLst/>
          </a:prstGeom>
          <a:effectLst>
            <a:outerShdw blurRad="50800" dist="38100" dir="2700000" algn="tl">
              <a:prstClr val="black">
                <a:alpha val="40000"/>
              </a:prstClr>
            </a:outerShdw>
          </a:effectLst>
        </p:spPr>
      </p:pic>
      <p:graphicFrame>
        <p:nvGraphicFramePr>
          <p:cNvPr id="7" name="Gráfico 6"/>
          <p:cNvGraphicFramePr>
            <a:graphicFrameLocks/>
          </p:cNvGraphicFramePr>
          <p:nvPr>
            <p:extLst>
              <p:ext uri="{D42A27DB-BD31-4B8C-83A1-F6EECF244321}">
                <p14:modId xmlns:p14="http://schemas.microsoft.com/office/powerpoint/2010/main" val="3978259710"/>
              </p:ext>
            </p:extLst>
          </p:nvPr>
        </p:nvGraphicFramePr>
        <p:xfrm>
          <a:off x="0" y="629483"/>
          <a:ext cx="2205133" cy="2647118"/>
        </p:xfrm>
        <a:graphic>
          <a:graphicData uri="http://schemas.openxmlformats.org/drawingml/2006/chart">
            <c:chart xmlns:c="http://schemas.openxmlformats.org/drawingml/2006/chart" xmlns:r="http://schemas.openxmlformats.org/officeDocument/2006/relationships" r:id="rId4"/>
          </a:graphicData>
        </a:graphic>
      </p:graphicFrame>
      <p:sp>
        <p:nvSpPr>
          <p:cNvPr id="5" name="Rectángulo 4"/>
          <p:cNvSpPr/>
          <p:nvPr/>
        </p:nvSpPr>
        <p:spPr>
          <a:xfrm>
            <a:off x="7629670" y="837036"/>
            <a:ext cx="4087786" cy="400110"/>
          </a:xfrm>
          <a:prstGeom prst="rect">
            <a:avLst/>
          </a:prstGeom>
        </p:spPr>
        <p:txBody>
          <a:bodyPr wrap="none">
            <a:spAutoFit/>
          </a:bodyPr>
          <a:lstStyle/>
          <a:p>
            <a:r>
              <a:rPr lang="es-ES" sz="2000" b="1" dirty="0" smtClean="0">
                <a:solidFill>
                  <a:srgbClr val="002060"/>
                </a:solidFill>
                <a:effectLst>
                  <a:outerShdw blurRad="38100" dist="38100" dir="2700000" algn="tl">
                    <a:srgbClr val="000000">
                      <a:alpha val="43137"/>
                    </a:srgbClr>
                  </a:outerShdw>
                </a:effectLst>
              </a:rPr>
              <a:t>REGISTROS DE INSUMOS PECUARIOS</a:t>
            </a:r>
            <a:endParaRPr lang="es-ES" sz="2000" b="1" dirty="0">
              <a:solidFill>
                <a:srgbClr val="002060"/>
              </a:solidFill>
              <a:effectLst>
                <a:outerShdw blurRad="38100" dist="38100" dir="2700000" algn="tl">
                  <a:srgbClr val="000000">
                    <a:alpha val="43137"/>
                  </a:srgbClr>
                </a:outerShdw>
              </a:effectLst>
            </a:endParaRPr>
          </a:p>
        </p:txBody>
      </p:sp>
      <p:graphicFrame>
        <p:nvGraphicFramePr>
          <p:cNvPr id="8" name="Gráfico 7"/>
          <p:cNvGraphicFramePr>
            <a:graphicFrameLocks/>
          </p:cNvGraphicFramePr>
          <p:nvPr>
            <p:extLst>
              <p:ext uri="{D42A27DB-BD31-4B8C-83A1-F6EECF244321}">
                <p14:modId xmlns:p14="http://schemas.microsoft.com/office/powerpoint/2010/main" val="1022477069"/>
              </p:ext>
            </p:extLst>
          </p:nvPr>
        </p:nvGraphicFramePr>
        <p:xfrm>
          <a:off x="1788391" y="1000959"/>
          <a:ext cx="4572000" cy="27432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9" name="Gráfico 8"/>
          <p:cNvGraphicFramePr>
            <a:graphicFrameLocks/>
          </p:cNvGraphicFramePr>
          <p:nvPr>
            <p:extLst>
              <p:ext uri="{D42A27DB-BD31-4B8C-83A1-F6EECF244321}">
                <p14:modId xmlns:p14="http://schemas.microsoft.com/office/powerpoint/2010/main" val="2216177922"/>
              </p:ext>
            </p:extLst>
          </p:nvPr>
        </p:nvGraphicFramePr>
        <p:xfrm>
          <a:off x="1801644" y="3951475"/>
          <a:ext cx="4572000" cy="2743200"/>
        </p:xfrm>
        <a:graphic>
          <a:graphicData uri="http://schemas.openxmlformats.org/drawingml/2006/chart">
            <c:chart xmlns:c="http://schemas.openxmlformats.org/drawingml/2006/chart" xmlns:r="http://schemas.openxmlformats.org/officeDocument/2006/relationships" r:id="rId6"/>
          </a:graphicData>
        </a:graphic>
      </p:graphicFrame>
      <p:sp>
        <p:nvSpPr>
          <p:cNvPr id="2" name="CuadroTexto 1"/>
          <p:cNvSpPr txBox="1"/>
          <p:nvPr/>
        </p:nvSpPr>
        <p:spPr>
          <a:xfrm>
            <a:off x="3593205" y="1558344"/>
            <a:ext cx="1025730" cy="338554"/>
          </a:xfrm>
          <a:prstGeom prst="rect">
            <a:avLst/>
          </a:prstGeom>
          <a:noFill/>
        </p:spPr>
        <p:txBody>
          <a:bodyPr wrap="none" rtlCol="0">
            <a:spAutoFit/>
          </a:bodyPr>
          <a:lstStyle/>
          <a:p>
            <a:r>
              <a:rPr lang="es-ES" sz="1600" dirty="0" smtClean="0"/>
              <a:t>Productos</a:t>
            </a:r>
            <a:endParaRPr lang="es-ES" sz="1600" dirty="0"/>
          </a:p>
        </p:txBody>
      </p:sp>
      <p:sp>
        <p:nvSpPr>
          <p:cNvPr id="10" name="CuadroTexto 9"/>
          <p:cNvSpPr txBox="1"/>
          <p:nvPr/>
        </p:nvSpPr>
        <p:spPr>
          <a:xfrm>
            <a:off x="3612730" y="4505460"/>
            <a:ext cx="986680" cy="338554"/>
          </a:xfrm>
          <a:prstGeom prst="rect">
            <a:avLst/>
          </a:prstGeom>
          <a:noFill/>
        </p:spPr>
        <p:txBody>
          <a:bodyPr wrap="none" rtlCol="0">
            <a:spAutoFit/>
          </a:bodyPr>
          <a:lstStyle/>
          <a:p>
            <a:r>
              <a:rPr lang="es-ES" sz="1600" dirty="0" smtClean="0"/>
              <a:t>Empresas</a:t>
            </a:r>
            <a:endParaRPr lang="es-ES" sz="1600" dirty="0"/>
          </a:p>
        </p:txBody>
      </p:sp>
      <p:sp>
        <p:nvSpPr>
          <p:cNvPr id="11" name="Marcador de contenido 4"/>
          <p:cNvSpPr>
            <a:spLocks noGrp="1"/>
          </p:cNvSpPr>
          <p:nvPr>
            <p:ph idx="1"/>
          </p:nvPr>
        </p:nvSpPr>
        <p:spPr>
          <a:xfrm>
            <a:off x="6927244" y="1684233"/>
            <a:ext cx="4481848" cy="1225749"/>
          </a:xfrm>
        </p:spPr>
        <p:txBody>
          <a:bodyPr>
            <a:noAutofit/>
          </a:bodyPr>
          <a:lstStyle/>
          <a:p>
            <a:pPr algn="just"/>
            <a:r>
              <a:rPr lang="es-ES" sz="2400" dirty="0" smtClean="0"/>
              <a:t>Registro Sanitario de 1.192 productos de uso veterinario y 70 empresas del rubro veterinario.</a:t>
            </a:r>
          </a:p>
        </p:txBody>
      </p:sp>
      <p:sp>
        <p:nvSpPr>
          <p:cNvPr id="12" name="Rectángulo 11"/>
          <p:cNvSpPr/>
          <p:nvPr/>
        </p:nvSpPr>
        <p:spPr>
          <a:xfrm>
            <a:off x="5175139" y="0"/>
            <a:ext cx="6990440" cy="769441"/>
          </a:xfrm>
          <a:prstGeom prst="rect">
            <a:avLst/>
          </a:prstGeom>
          <a:noFill/>
          <a:effectLst>
            <a:outerShdw blurRad="50800" dist="38100" dir="5400000" algn="t" rotWithShape="0">
              <a:prstClr val="black">
                <a:alpha val="40000"/>
              </a:prstClr>
            </a:outerShdw>
          </a:effectLst>
        </p:spPr>
        <p:txBody>
          <a:bodyPr wrap="none" lIns="91440" tIns="45720" rIns="91440" bIns="45720">
            <a:spAutoFit/>
          </a:bodyPr>
          <a:lstStyle/>
          <a:p>
            <a:pPr algn="ctr"/>
            <a:r>
              <a:rPr lang="es-ES" sz="4400" b="1" dirty="0" smtClean="0">
                <a:ln w="0"/>
                <a:solidFill>
                  <a:schemeClr val="accent6">
                    <a:lumMod val="50000"/>
                  </a:schemeClr>
                </a:solidFill>
                <a:effectLst>
                  <a:outerShdw blurRad="38100" dist="19050" dir="2700000" algn="tl" rotWithShape="0">
                    <a:schemeClr val="dk1">
                      <a:alpha val="40000"/>
                    </a:schemeClr>
                  </a:outerShdw>
                </a:effectLst>
              </a:rPr>
              <a:t>METAS PROGRAMADAS 2017</a:t>
            </a:r>
            <a:endParaRPr lang="es-ES" sz="4400" b="1" cap="none" spc="0" dirty="0">
              <a:ln w="0"/>
              <a:solidFill>
                <a:schemeClr val="accent6">
                  <a:lumMod val="50000"/>
                </a:schemeClr>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895484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p:cNvSpPr/>
          <p:nvPr/>
        </p:nvSpPr>
        <p:spPr>
          <a:xfrm>
            <a:off x="1857761" y="0"/>
            <a:ext cx="10334239" cy="707886"/>
          </a:xfrm>
          <a:prstGeom prst="rect">
            <a:avLst/>
          </a:prstGeom>
          <a:noFill/>
          <a:effectLst>
            <a:outerShdw blurRad="50800" dist="38100" dir="5400000" algn="t" rotWithShape="0">
              <a:prstClr val="black">
                <a:alpha val="40000"/>
              </a:prstClr>
            </a:outerShdw>
          </a:effectLst>
        </p:spPr>
        <p:txBody>
          <a:bodyPr wrap="none" lIns="91440" tIns="45720" rIns="91440" bIns="45720">
            <a:spAutoFit/>
          </a:bodyPr>
          <a:lstStyle/>
          <a:p>
            <a:pPr algn="ctr"/>
            <a:r>
              <a:rPr lang="es-ES" sz="4000" b="1" dirty="0" smtClean="0">
                <a:ln w="0"/>
                <a:solidFill>
                  <a:schemeClr val="accent6">
                    <a:lumMod val="50000"/>
                  </a:schemeClr>
                </a:solidFill>
                <a:effectLst>
                  <a:outerShdw blurRad="38100" dist="19050" dir="2700000" algn="tl" rotWithShape="0">
                    <a:schemeClr val="dk1">
                      <a:alpha val="40000"/>
                    </a:schemeClr>
                  </a:outerShdw>
                </a:effectLst>
              </a:rPr>
              <a:t>CONTENIDO FORTALECIMIENTO INSTITUCIONAL</a:t>
            </a:r>
            <a:endParaRPr lang="es-ES" sz="4000" b="1" cap="none" spc="0" dirty="0">
              <a:ln w="0"/>
              <a:solidFill>
                <a:schemeClr val="accent6">
                  <a:lumMod val="50000"/>
                </a:schemeClr>
              </a:solidFill>
              <a:effectLst>
                <a:outerShdw blurRad="38100" dist="19050" dir="2700000" algn="tl" rotWithShape="0">
                  <a:schemeClr val="dk1">
                    <a:alpha val="40000"/>
                  </a:schemeClr>
                </a:outerShdw>
              </a:effectLst>
            </a:endParaRPr>
          </a:p>
        </p:txBody>
      </p:sp>
      <p:sp>
        <p:nvSpPr>
          <p:cNvPr id="2" name="CuadroTexto 1"/>
          <p:cNvSpPr txBox="1"/>
          <p:nvPr/>
        </p:nvSpPr>
        <p:spPr>
          <a:xfrm>
            <a:off x="3879725" y="1225689"/>
            <a:ext cx="7590616" cy="5632311"/>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s-ES" sz="2400" b="1" dirty="0" smtClean="0">
                <a:effectLst>
                  <a:outerShdw blurRad="38100" dist="38100" dir="2700000" algn="tl">
                    <a:srgbClr val="000000">
                      <a:alpha val="43137"/>
                    </a:srgbClr>
                  </a:outerShdw>
                </a:effectLst>
              </a:rPr>
              <a:t>MARCO ESTRATEGICO</a:t>
            </a:r>
          </a:p>
          <a:p>
            <a:pPr marL="285750" indent="-285750">
              <a:lnSpc>
                <a:spcPct val="150000"/>
              </a:lnSpc>
              <a:buFont typeface="Arial" panose="020B0604020202020204" pitchFamily="34" charset="0"/>
              <a:buChar char="•"/>
            </a:pPr>
            <a:r>
              <a:rPr lang="es-ES" sz="2400" b="1" dirty="0" smtClean="0">
                <a:effectLst>
                  <a:outerShdw blurRad="38100" dist="38100" dir="2700000" algn="tl">
                    <a:srgbClr val="000000">
                      <a:alpha val="43137"/>
                    </a:srgbClr>
                  </a:outerShdw>
                </a:effectLst>
              </a:rPr>
              <a:t>MARCO INSTITUCIONAL</a:t>
            </a:r>
          </a:p>
          <a:p>
            <a:pPr marL="285750" indent="-285750">
              <a:lnSpc>
                <a:spcPct val="150000"/>
              </a:lnSpc>
              <a:buFont typeface="Arial" panose="020B0604020202020204" pitchFamily="34" charset="0"/>
              <a:buChar char="•"/>
            </a:pPr>
            <a:r>
              <a:rPr lang="es-ES" sz="2400" b="1" dirty="0" smtClean="0">
                <a:effectLst>
                  <a:outerShdw blurRad="38100" dist="38100" dir="2700000" algn="tl">
                    <a:srgbClr val="000000">
                      <a:alpha val="43137"/>
                    </a:srgbClr>
                  </a:outerShdw>
                </a:effectLst>
              </a:rPr>
              <a:t>ORGANIGRAMA</a:t>
            </a:r>
          </a:p>
          <a:p>
            <a:pPr marL="285750" indent="-285750">
              <a:lnSpc>
                <a:spcPct val="150000"/>
              </a:lnSpc>
              <a:buFont typeface="Arial" panose="020B0604020202020204" pitchFamily="34" charset="0"/>
              <a:buChar char="•"/>
            </a:pPr>
            <a:r>
              <a:rPr lang="es-ES" sz="2400" b="1" dirty="0" smtClean="0">
                <a:effectLst>
                  <a:outerShdw blurRad="38100" dist="38100" dir="2700000" algn="tl">
                    <a:srgbClr val="000000">
                      <a:alpha val="43137"/>
                    </a:srgbClr>
                  </a:outerShdw>
                </a:effectLst>
              </a:rPr>
              <a:t>ESTRUCTURA SANITARIA DEL SERVICIO</a:t>
            </a:r>
          </a:p>
          <a:p>
            <a:pPr marL="285750" indent="-285750">
              <a:lnSpc>
                <a:spcPct val="150000"/>
              </a:lnSpc>
              <a:buFont typeface="Arial" panose="020B0604020202020204" pitchFamily="34" charset="0"/>
              <a:buChar char="•"/>
            </a:pPr>
            <a:r>
              <a:rPr lang="es-ES" sz="2400" b="1" dirty="0" smtClean="0">
                <a:effectLst>
                  <a:outerShdw blurRad="38100" dist="38100" dir="2700000" algn="tl">
                    <a:srgbClr val="000000">
                      <a:alpha val="43137"/>
                    </a:srgbClr>
                  </a:outerShdw>
                </a:effectLst>
              </a:rPr>
              <a:t>PRESUPUESTO GESTION 2017</a:t>
            </a:r>
          </a:p>
          <a:p>
            <a:pPr marL="285750" indent="-285750">
              <a:lnSpc>
                <a:spcPct val="150000"/>
              </a:lnSpc>
              <a:buFont typeface="Arial" panose="020B0604020202020204" pitchFamily="34" charset="0"/>
              <a:buChar char="•"/>
            </a:pPr>
            <a:r>
              <a:rPr lang="es-ES" sz="2400" b="1" dirty="0" smtClean="0">
                <a:effectLst>
                  <a:outerShdw blurRad="38100" dist="38100" dir="2700000" algn="tl">
                    <a:srgbClr val="000000">
                      <a:alpha val="43137"/>
                    </a:srgbClr>
                  </a:outerShdw>
                </a:effectLst>
              </a:rPr>
              <a:t>GENERACION DE RECURSOS PROPIOS 2011 – 2017</a:t>
            </a:r>
          </a:p>
          <a:p>
            <a:pPr marL="285750" indent="-285750">
              <a:lnSpc>
                <a:spcPct val="150000"/>
              </a:lnSpc>
              <a:buFont typeface="Arial" panose="020B0604020202020204" pitchFamily="34" charset="0"/>
              <a:buChar char="•"/>
            </a:pPr>
            <a:r>
              <a:rPr lang="es-ES" sz="2400" b="1" dirty="0" smtClean="0">
                <a:effectLst>
                  <a:outerShdw blurRad="38100" dist="38100" dir="2700000" algn="tl">
                    <a:srgbClr val="000000">
                      <a:alpha val="43137"/>
                    </a:srgbClr>
                  </a:outerShdw>
                </a:effectLst>
              </a:rPr>
              <a:t>GESTION DE NUEVOS FINANCIMIENTO TGN – BID</a:t>
            </a:r>
          </a:p>
          <a:p>
            <a:pPr marL="285750" indent="-285750">
              <a:lnSpc>
                <a:spcPct val="150000"/>
              </a:lnSpc>
              <a:buFont typeface="Arial" panose="020B0604020202020204" pitchFamily="34" charset="0"/>
              <a:buChar char="•"/>
            </a:pPr>
            <a:r>
              <a:rPr lang="es-ES" sz="2400" b="1" dirty="0" smtClean="0">
                <a:effectLst>
                  <a:outerShdw blurRad="38100" dist="38100" dir="2700000" algn="tl">
                    <a:srgbClr val="000000">
                      <a:alpha val="43137"/>
                    </a:srgbClr>
                  </a:outerShdw>
                </a:effectLst>
              </a:rPr>
              <a:t>DESAFIOS DE LA LEY SAIA Y GOBIERNO ELECTRONICO</a:t>
            </a:r>
          </a:p>
          <a:p>
            <a:pPr marL="285750" indent="-285750">
              <a:lnSpc>
                <a:spcPct val="150000"/>
              </a:lnSpc>
              <a:buFont typeface="Arial" panose="020B0604020202020204" pitchFamily="34" charset="0"/>
              <a:buChar char="•"/>
            </a:pPr>
            <a:endParaRPr lang="es-ES" sz="2400" b="1" dirty="0" smtClean="0">
              <a:effectLst>
                <a:outerShdw blurRad="38100" dist="38100" dir="2700000" algn="tl">
                  <a:srgbClr val="000000">
                    <a:alpha val="43137"/>
                  </a:srgbClr>
                </a:outerShdw>
              </a:effectLst>
            </a:endParaRPr>
          </a:p>
          <a:p>
            <a:pPr marL="285750" indent="-285750">
              <a:lnSpc>
                <a:spcPct val="150000"/>
              </a:lnSpc>
              <a:buFont typeface="Arial" panose="020B0604020202020204" pitchFamily="34" charset="0"/>
              <a:buChar char="•"/>
            </a:pPr>
            <a:endParaRPr lang="es-ES" sz="2400" b="1" dirty="0" smtClean="0">
              <a:effectLst>
                <a:outerShdw blurRad="38100" dist="38100" dir="2700000" algn="tl">
                  <a:srgbClr val="000000">
                    <a:alpha val="43137"/>
                  </a:srgbClr>
                </a:outerShdw>
              </a:effectLst>
            </a:endParaRPr>
          </a:p>
        </p:txBody>
      </p:sp>
      <p:pic>
        <p:nvPicPr>
          <p:cNvPr id="8" name="Imagen 7"/>
          <p:cNvPicPr>
            <a:picLocks noChangeAspect="1"/>
          </p:cNvPicPr>
          <p:nvPr>
            <p:custDataLst>
              <p:tags r:id="rId1"/>
            </p:custDataLst>
          </p:nvPr>
        </p:nvPicPr>
        <p:blipFill>
          <a:blip r:embed="rId3" cstate="print">
            <a:extLst>
              <a:ext uri="{28A0092B-C50C-407E-A947-70E740481C1C}">
                <a14:useLocalDpi xmlns:a14="http://schemas.microsoft.com/office/drawing/2010/main" val="0"/>
              </a:ext>
            </a:extLst>
          </a:blip>
          <a:stretch>
            <a:fillRect/>
          </a:stretch>
        </p:blipFill>
        <p:spPr>
          <a:xfrm>
            <a:off x="882495" y="1787463"/>
            <a:ext cx="1208273" cy="3362147"/>
          </a:xfrm>
          <a:prstGeom prst="rect">
            <a:avLst/>
          </a:prstGeom>
          <a:effectLst>
            <a:outerShdw blurRad="50800" dist="38100" dir="2700000" algn="tl">
              <a:prstClr val="black">
                <a:alpha val="40000"/>
              </a:prstClr>
            </a:outerShdw>
          </a:effectLst>
        </p:spPr>
      </p:pic>
    </p:spTree>
    <p:extLst>
      <p:ext uri="{BB962C8B-B14F-4D97-AF65-F5344CB8AC3E}">
        <p14:creationId xmlns:p14="http://schemas.microsoft.com/office/powerpoint/2010/main" val="2865123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blinds(horizontal)">
                                      <p:cBhvr>
                                        <p:cTn id="13" dur="500"/>
                                        <p:tgtEl>
                                          <p:spTgt spid="2">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Effect transition="in" filter="blinds(horizontal)">
                                      <p:cBhvr>
                                        <p:cTn id="18" dur="500"/>
                                        <p:tgtEl>
                                          <p:spTgt spid="2">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animEffect transition="in" filter="blinds(horizontal)">
                                      <p:cBhvr>
                                        <p:cTn id="23" dur="500"/>
                                        <p:tgtEl>
                                          <p:spTgt spid="2">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blinds(horizontal)">
                                      <p:cBhvr>
                                        <p:cTn id="28" dur="500"/>
                                        <p:tgtEl>
                                          <p:spTgt spid="2">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2">
                                            <p:txEl>
                                              <p:pRg st="4" end="4"/>
                                            </p:txEl>
                                          </p:spTgt>
                                        </p:tgtEl>
                                        <p:attrNameLst>
                                          <p:attrName>style.visibility</p:attrName>
                                        </p:attrNameLst>
                                      </p:cBhvr>
                                      <p:to>
                                        <p:strVal val="visible"/>
                                      </p:to>
                                    </p:set>
                                    <p:animEffect transition="in" filter="blinds(horizontal)">
                                      <p:cBhvr>
                                        <p:cTn id="33" dur="500"/>
                                        <p:tgtEl>
                                          <p:spTgt spid="2">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2">
                                            <p:txEl>
                                              <p:pRg st="5" end="5"/>
                                            </p:txEl>
                                          </p:spTgt>
                                        </p:tgtEl>
                                        <p:attrNameLst>
                                          <p:attrName>style.visibility</p:attrName>
                                        </p:attrNameLst>
                                      </p:cBhvr>
                                      <p:to>
                                        <p:strVal val="visible"/>
                                      </p:to>
                                    </p:set>
                                    <p:animEffect transition="in" filter="blinds(horizontal)">
                                      <p:cBhvr>
                                        <p:cTn id="38" dur="500"/>
                                        <p:tgtEl>
                                          <p:spTgt spid="2">
                                            <p:txEl>
                                              <p:pRg st="5" end="5"/>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animEffect transition="in" filter="blinds(horizontal)">
                                      <p:cBhvr>
                                        <p:cTn id="43" dur="500"/>
                                        <p:tgtEl>
                                          <p:spTgt spid="2">
                                            <p:txEl>
                                              <p:pRg st="6" end="6"/>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2">
                                            <p:txEl>
                                              <p:pRg st="7" end="7"/>
                                            </p:txEl>
                                          </p:spTgt>
                                        </p:tgtEl>
                                        <p:attrNameLst>
                                          <p:attrName>style.visibility</p:attrName>
                                        </p:attrNameLst>
                                      </p:cBhvr>
                                      <p:to>
                                        <p:strVal val="visible"/>
                                      </p:to>
                                    </p:set>
                                    <p:animEffect transition="in" filter="blinds(horizontal)">
                                      <p:cBhvr>
                                        <p:cTn id="48"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Gráfico 6"/>
          <p:cNvGraphicFramePr>
            <a:graphicFrameLocks/>
          </p:cNvGraphicFramePr>
          <p:nvPr>
            <p:extLst>
              <p:ext uri="{D42A27DB-BD31-4B8C-83A1-F6EECF244321}">
                <p14:modId xmlns:p14="http://schemas.microsoft.com/office/powerpoint/2010/main" val="4070435346"/>
              </p:ext>
            </p:extLst>
          </p:nvPr>
        </p:nvGraphicFramePr>
        <p:xfrm>
          <a:off x="-76200" y="1001486"/>
          <a:ext cx="2275116" cy="1807028"/>
        </p:xfrm>
        <a:graphic>
          <a:graphicData uri="http://schemas.openxmlformats.org/drawingml/2006/chart">
            <c:chart xmlns:c="http://schemas.openxmlformats.org/drawingml/2006/chart" xmlns:r="http://schemas.openxmlformats.org/officeDocument/2006/relationships" r:id="rId3"/>
          </a:graphicData>
        </a:graphic>
      </p:graphicFrame>
      <p:sp>
        <p:nvSpPr>
          <p:cNvPr id="5" name="Rectángulo 4"/>
          <p:cNvSpPr/>
          <p:nvPr/>
        </p:nvSpPr>
        <p:spPr>
          <a:xfrm>
            <a:off x="7629670" y="837036"/>
            <a:ext cx="4348370" cy="400110"/>
          </a:xfrm>
          <a:prstGeom prst="rect">
            <a:avLst/>
          </a:prstGeom>
        </p:spPr>
        <p:txBody>
          <a:bodyPr wrap="none">
            <a:spAutoFit/>
          </a:bodyPr>
          <a:lstStyle/>
          <a:p>
            <a:r>
              <a:rPr lang="es-ES" sz="2000" b="1" dirty="0" smtClean="0">
                <a:solidFill>
                  <a:srgbClr val="002060"/>
                </a:solidFill>
                <a:effectLst>
                  <a:outerShdw blurRad="38100" dist="38100" dir="2700000" algn="tl">
                    <a:srgbClr val="000000">
                      <a:alpha val="43137"/>
                    </a:srgbClr>
                  </a:outerShdw>
                </a:effectLst>
              </a:rPr>
              <a:t>RASTREABILIDAD BOVINA Y BUBALINA </a:t>
            </a:r>
            <a:endParaRPr lang="es-ES" sz="2000" b="1" dirty="0">
              <a:solidFill>
                <a:srgbClr val="002060"/>
              </a:solidFill>
              <a:effectLst>
                <a:outerShdw blurRad="38100" dist="38100" dir="2700000" algn="tl">
                  <a:srgbClr val="000000">
                    <a:alpha val="43137"/>
                  </a:srgbClr>
                </a:outerShdw>
              </a:effectLst>
            </a:endParaRPr>
          </a:p>
        </p:txBody>
      </p:sp>
      <p:pic>
        <p:nvPicPr>
          <p:cNvPr id="9" name="Imagen 8"/>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a:xfrm flipH="1">
            <a:off x="10500023" y="3443356"/>
            <a:ext cx="1369831" cy="3120729"/>
          </a:xfrm>
          <a:prstGeom prst="rect">
            <a:avLst/>
          </a:prstGeom>
          <a:effectLst>
            <a:outerShdw blurRad="50800" dist="38100" dir="2700000" algn="tl">
              <a:prstClr val="black">
                <a:alpha val="40000"/>
              </a:prstClr>
            </a:outerShdw>
          </a:effectLst>
        </p:spPr>
      </p:pic>
      <p:sp>
        <p:nvSpPr>
          <p:cNvPr id="6" name="Marcador de contenido 4"/>
          <p:cNvSpPr>
            <a:spLocks noGrp="1"/>
          </p:cNvSpPr>
          <p:nvPr>
            <p:ph idx="1"/>
          </p:nvPr>
        </p:nvSpPr>
        <p:spPr>
          <a:xfrm>
            <a:off x="1803042" y="1304739"/>
            <a:ext cx="8721025" cy="4872224"/>
          </a:xfrm>
        </p:spPr>
        <p:txBody>
          <a:bodyPr>
            <a:normAutofit/>
          </a:bodyPr>
          <a:lstStyle/>
          <a:p>
            <a:pPr algn="just"/>
            <a:r>
              <a:rPr lang="es-ES" sz="2000" dirty="0" smtClean="0"/>
              <a:t>Contar con </a:t>
            </a:r>
            <a:r>
              <a:rPr lang="es-ES" sz="2000" b="1" dirty="0" smtClean="0"/>
              <a:t>220.335 registros sanitarios y georreferenciados</a:t>
            </a:r>
            <a:r>
              <a:rPr lang="es-ES" sz="2000" dirty="0" smtClean="0"/>
              <a:t> a nivel nacional de todos los productores de ganado bovino y </a:t>
            </a:r>
            <a:r>
              <a:rPr lang="es-ES" sz="2000" dirty="0" err="1" smtClean="0"/>
              <a:t>bubalino</a:t>
            </a:r>
            <a:r>
              <a:rPr lang="es-ES" sz="2000" dirty="0" smtClean="0"/>
              <a:t>.</a:t>
            </a:r>
            <a:endParaRPr lang="es-ES" sz="1800" dirty="0" smtClean="0"/>
          </a:p>
        </p:txBody>
      </p:sp>
      <p:pic>
        <p:nvPicPr>
          <p:cNvPr id="8" name="Imagen 7"/>
          <p:cNvPicPr>
            <a:picLocks noChangeAspect="1"/>
          </p:cNvPicPr>
          <p:nvPr/>
        </p:nvPicPr>
        <p:blipFill rotWithShape="1">
          <a:blip r:embed="rId5"/>
          <a:srcRect l="36717" t="15548" r="24543" b="12594"/>
          <a:stretch/>
        </p:blipFill>
        <p:spPr>
          <a:xfrm>
            <a:off x="3969182" y="1986562"/>
            <a:ext cx="4364702" cy="4551765"/>
          </a:xfrm>
          <a:prstGeom prst="rect">
            <a:avLst/>
          </a:prstGeom>
          <a:ln>
            <a:noFill/>
          </a:ln>
        </p:spPr>
      </p:pic>
      <p:sp>
        <p:nvSpPr>
          <p:cNvPr id="10" name="Rectángulo 9"/>
          <p:cNvSpPr/>
          <p:nvPr/>
        </p:nvSpPr>
        <p:spPr>
          <a:xfrm>
            <a:off x="5175139" y="0"/>
            <a:ext cx="6990440" cy="769441"/>
          </a:xfrm>
          <a:prstGeom prst="rect">
            <a:avLst/>
          </a:prstGeom>
          <a:noFill/>
          <a:effectLst>
            <a:outerShdw blurRad="50800" dist="38100" dir="5400000" algn="t" rotWithShape="0">
              <a:prstClr val="black">
                <a:alpha val="40000"/>
              </a:prstClr>
            </a:outerShdw>
          </a:effectLst>
        </p:spPr>
        <p:txBody>
          <a:bodyPr wrap="none" lIns="91440" tIns="45720" rIns="91440" bIns="45720">
            <a:spAutoFit/>
          </a:bodyPr>
          <a:lstStyle/>
          <a:p>
            <a:pPr algn="ctr"/>
            <a:r>
              <a:rPr lang="es-ES" sz="4400" b="1" dirty="0" smtClean="0">
                <a:ln w="0"/>
                <a:solidFill>
                  <a:schemeClr val="accent6">
                    <a:lumMod val="50000"/>
                  </a:schemeClr>
                </a:solidFill>
                <a:effectLst>
                  <a:outerShdw blurRad="38100" dist="19050" dir="2700000" algn="tl" rotWithShape="0">
                    <a:schemeClr val="dk1">
                      <a:alpha val="40000"/>
                    </a:schemeClr>
                  </a:outerShdw>
                </a:effectLst>
              </a:rPr>
              <a:t>METAS PROGRAMADAS 2017</a:t>
            </a:r>
            <a:endParaRPr lang="es-ES" sz="4400" b="1" cap="none" spc="0" dirty="0">
              <a:ln w="0"/>
              <a:solidFill>
                <a:schemeClr val="accent6">
                  <a:lumMod val="50000"/>
                </a:schemeClr>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2204734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Gráfico 6"/>
          <p:cNvGraphicFramePr>
            <a:graphicFrameLocks/>
          </p:cNvGraphicFramePr>
          <p:nvPr>
            <p:extLst>
              <p:ext uri="{D42A27DB-BD31-4B8C-83A1-F6EECF244321}">
                <p14:modId xmlns:p14="http://schemas.microsoft.com/office/powerpoint/2010/main" val="507237205"/>
              </p:ext>
            </p:extLst>
          </p:nvPr>
        </p:nvGraphicFramePr>
        <p:xfrm>
          <a:off x="-88641" y="837036"/>
          <a:ext cx="2265784" cy="2221850"/>
        </p:xfrm>
        <a:graphic>
          <a:graphicData uri="http://schemas.openxmlformats.org/drawingml/2006/chart">
            <c:chart xmlns:c="http://schemas.openxmlformats.org/drawingml/2006/chart" xmlns:r="http://schemas.openxmlformats.org/officeDocument/2006/relationships" r:id="rId3"/>
          </a:graphicData>
        </a:graphic>
      </p:graphicFrame>
      <p:sp>
        <p:nvSpPr>
          <p:cNvPr id="5" name="Rectángulo 4"/>
          <p:cNvSpPr/>
          <p:nvPr/>
        </p:nvSpPr>
        <p:spPr>
          <a:xfrm>
            <a:off x="7657663" y="837036"/>
            <a:ext cx="3984937" cy="400110"/>
          </a:xfrm>
          <a:prstGeom prst="rect">
            <a:avLst/>
          </a:prstGeom>
        </p:spPr>
        <p:txBody>
          <a:bodyPr wrap="none">
            <a:spAutoFit/>
          </a:bodyPr>
          <a:lstStyle/>
          <a:p>
            <a:r>
              <a:rPr lang="es-ES" sz="2000" b="1" dirty="0" smtClean="0">
                <a:solidFill>
                  <a:srgbClr val="002060"/>
                </a:solidFill>
                <a:effectLst>
                  <a:outerShdw blurRad="38100" dist="38100" dir="2700000" algn="tl">
                    <a:srgbClr val="000000">
                      <a:alpha val="43137"/>
                    </a:srgbClr>
                  </a:outerShdw>
                </a:effectLst>
              </a:rPr>
              <a:t>PROGRAMAS DE SANIDAD ANIMAL </a:t>
            </a:r>
            <a:endParaRPr lang="es-ES" sz="2000" b="1" dirty="0">
              <a:solidFill>
                <a:srgbClr val="002060"/>
              </a:solidFill>
              <a:effectLst>
                <a:outerShdw blurRad="38100" dist="38100" dir="2700000" algn="tl">
                  <a:srgbClr val="000000">
                    <a:alpha val="43137"/>
                  </a:srgbClr>
                </a:outerShdw>
              </a:effectLst>
            </a:endParaRPr>
          </a:p>
        </p:txBody>
      </p:sp>
      <p:pic>
        <p:nvPicPr>
          <p:cNvPr id="9" name="Imagen 8"/>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a:xfrm flipH="1">
            <a:off x="10112829" y="3773291"/>
            <a:ext cx="1698512" cy="2921384"/>
          </a:xfrm>
          <a:prstGeom prst="rect">
            <a:avLst/>
          </a:prstGeom>
          <a:effectLst>
            <a:outerShdw blurRad="50800" dist="38100" dir="2700000" algn="tl">
              <a:prstClr val="black">
                <a:alpha val="40000"/>
              </a:prstClr>
            </a:outerShdw>
          </a:effectLst>
        </p:spPr>
      </p:pic>
      <p:sp>
        <p:nvSpPr>
          <p:cNvPr id="6" name="Marcador de contenido 4"/>
          <p:cNvSpPr>
            <a:spLocks noGrp="1"/>
          </p:cNvSpPr>
          <p:nvPr>
            <p:ph idx="1"/>
          </p:nvPr>
        </p:nvSpPr>
        <p:spPr>
          <a:xfrm>
            <a:off x="1803042" y="1304739"/>
            <a:ext cx="8721025" cy="4872224"/>
          </a:xfrm>
        </p:spPr>
        <p:txBody>
          <a:bodyPr>
            <a:normAutofit/>
          </a:bodyPr>
          <a:lstStyle/>
          <a:p>
            <a:pPr algn="just"/>
            <a:r>
              <a:rPr lang="es-ES" sz="2000" dirty="0" smtClean="0"/>
              <a:t>Mantener </a:t>
            </a:r>
            <a:r>
              <a:rPr lang="es-ES" sz="2000" b="1" dirty="0" smtClean="0"/>
              <a:t>8,1 millones </a:t>
            </a:r>
            <a:r>
              <a:rPr lang="es-ES" sz="2000" dirty="0" smtClean="0"/>
              <a:t>de bovinos y bubalinos libres de Fiebre Aftosa, beneficiando a mas de </a:t>
            </a:r>
            <a:r>
              <a:rPr lang="es-ES" sz="2000" b="1" dirty="0" smtClean="0"/>
              <a:t>200 mil </a:t>
            </a:r>
            <a:r>
              <a:rPr lang="es-ES" sz="2000" dirty="0" smtClean="0"/>
              <a:t>productores en todo el país.</a:t>
            </a:r>
          </a:p>
          <a:p>
            <a:pPr algn="just"/>
            <a:endParaRPr lang="es-ES" sz="1800" dirty="0" smtClean="0"/>
          </a:p>
        </p:txBody>
      </p:sp>
      <p:pic>
        <p:nvPicPr>
          <p:cNvPr id="8" name="Imagen 7"/>
          <p:cNvPicPr>
            <a:picLocks noChangeAspect="1"/>
          </p:cNvPicPr>
          <p:nvPr/>
        </p:nvPicPr>
        <p:blipFill rotWithShape="1">
          <a:blip r:embed="rId5" cstate="print">
            <a:extLst>
              <a:ext uri="{28A0092B-C50C-407E-A947-70E740481C1C}">
                <a14:useLocalDpi xmlns:a14="http://schemas.microsoft.com/office/drawing/2010/main" val="0"/>
              </a:ext>
            </a:extLst>
          </a:blip>
          <a:srcRect l="8442" t="18500" r="8442" b="19550"/>
          <a:stretch/>
        </p:blipFill>
        <p:spPr>
          <a:xfrm>
            <a:off x="5641438" y="2187346"/>
            <a:ext cx="4032449" cy="4248472"/>
          </a:xfrm>
          <a:prstGeom prst="rect">
            <a:avLst/>
          </a:prstGeom>
        </p:spPr>
      </p:pic>
      <p:pic>
        <p:nvPicPr>
          <p:cNvPr id="10" name="Imagen 9"/>
          <p:cNvPicPr>
            <a:picLocks noChangeAspect="1"/>
          </p:cNvPicPr>
          <p:nvPr/>
        </p:nvPicPr>
        <p:blipFill rotWithShape="1">
          <a:blip r:embed="rId6" cstate="print">
            <a:extLst>
              <a:ext uri="{28A0092B-C50C-407E-A947-70E740481C1C}">
                <a14:useLocalDpi xmlns:a14="http://schemas.microsoft.com/office/drawing/2010/main" val="0"/>
              </a:ext>
            </a:extLst>
          </a:blip>
          <a:srcRect l="10367" t="18779" r="8421" b="16996"/>
          <a:stretch/>
        </p:blipFill>
        <p:spPr>
          <a:xfrm>
            <a:off x="1522868" y="2323292"/>
            <a:ext cx="3679628" cy="4112527"/>
          </a:xfrm>
          <a:prstGeom prst="rect">
            <a:avLst/>
          </a:prstGeom>
        </p:spPr>
      </p:pic>
      <p:sp>
        <p:nvSpPr>
          <p:cNvPr id="11" name="CuadroTexto 10"/>
          <p:cNvSpPr txBox="1"/>
          <p:nvPr/>
        </p:nvSpPr>
        <p:spPr>
          <a:xfrm>
            <a:off x="7331703" y="2102089"/>
            <a:ext cx="1836465" cy="338554"/>
          </a:xfrm>
          <a:prstGeom prst="rect">
            <a:avLst/>
          </a:prstGeom>
          <a:noFill/>
        </p:spPr>
        <p:txBody>
          <a:bodyPr wrap="none" rtlCol="0">
            <a:spAutoFit/>
          </a:bodyPr>
          <a:lstStyle/>
          <a:p>
            <a:r>
              <a:rPr lang="es-ES" sz="1600" dirty="0" smtClean="0"/>
              <a:t>Bovinos y bubalinos</a:t>
            </a:r>
            <a:endParaRPr lang="es-ES" sz="1600" dirty="0"/>
          </a:p>
        </p:txBody>
      </p:sp>
      <p:sp>
        <p:nvSpPr>
          <p:cNvPr id="12" name="CuadroTexto 11"/>
          <p:cNvSpPr txBox="1"/>
          <p:nvPr/>
        </p:nvSpPr>
        <p:spPr>
          <a:xfrm>
            <a:off x="2237018" y="2102089"/>
            <a:ext cx="2763705" cy="338554"/>
          </a:xfrm>
          <a:prstGeom prst="rect">
            <a:avLst/>
          </a:prstGeom>
          <a:noFill/>
        </p:spPr>
        <p:txBody>
          <a:bodyPr wrap="none" rtlCol="0">
            <a:spAutoFit/>
          </a:bodyPr>
          <a:lstStyle/>
          <a:p>
            <a:r>
              <a:rPr lang="es-ES" sz="1600" dirty="0" smtClean="0"/>
              <a:t>Estatus oficial de Fiebre Aftosa</a:t>
            </a:r>
            <a:endParaRPr lang="es-ES" sz="1600" dirty="0"/>
          </a:p>
        </p:txBody>
      </p:sp>
    </p:spTree>
    <p:extLst>
      <p:ext uri="{BB962C8B-B14F-4D97-AF65-F5344CB8AC3E}">
        <p14:creationId xmlns:p14="http://schemas.microsoft.com/office/powerpoint/2010/main" val="323503191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22738" y="2440643"/>
            <a:ext cx="3915178" cy="4093484"/>
          </a:xfrm>
          <a:prstGeom prst="rect">
            <a:avLst/>
          </a:prstGeom>
        </p:spPr>
      </p:pic>
      <p:graphicFrame>
        <p:nvGraphicFramePr>
          <p:cNvPr id="7" name="Gráfico 6"/>
          <p:cNvGraphicFramePr>
            <a:graphicFrameLocks/>
          </p:cNvGraphicFramePr>
          <p:nvPr>
            <p:extLst/>
          </p:nvPr>
        </p:nvGraphicFramePr>
        <p:xfrm>
          <a:off x="-88641" y="837036"/>
          <a:ext cx="2265784" cy="2221850"/>
        </p:xfrm>
        <a:graphic>
          <a:graphicData uri="http://schemas.openxmlformats.org/drawingml/2006/chart">
            <c:chart xmlns:c="http://schemas.openxmlformats.org/drawingml/2006/chart" xmlns:r="http://schemas.openxmlformats.org/officeDocument/2006/relationships" r:id="rId4"/>
          </a:graphicData>
        </a:graphic>
      </p:graphicFrame>
      <p:sp>
        <p:nvSpPr>
          <p:cNvPr id="5" name="Rectángulo 4"/>
          <p:cNvSpPr/>
          <p:nvPr/>
        </p:nvSpPr>
        <p:spPr>
          <a:xfrm>
            <a:off x="7657663" y="837036"/>
            <a:ext cx="3984937" cy="400110"/>
          </a:xfrm>
          <a:prstGeom prst="rect">
            <a:avLst/>
          </a:prstGeom>
        </p:spPr>
        <p:txBody>
          <a:bodyPr wrap="none">
            <a:spAutoFit/>
          </a:bodyPr>
          <a:lstStyle/>
          <a:p>
            <a:r>
              <a:rPr lang="es-ES" sz="2000" b="1" dirty="0" smtClean="0">
                <a:solidFill>
                  <a:srgbClr val="002060"/>
                </a:solidFill>
                <a:effectLst>
                  <a:outerShdw blurRad="38100" dist="38100" dir="2700000" algn="tl">
                    <a:srgbClr val="000000">
                      <a:alpha val="43137"/>
                    </a:srgbClr>
                  </a:outerShdw>
                </a:effectLst>
              </a:rPr>
              <a:t>PROGRAMAS DE SANIDAD ANIMAL </a:t>
            </a:r>
            <a:endParaRPr lang="es-ES" sz="2000" b="1" dirty="0">
              <a:solidFill>
                <a:srgbClr val="002060"/>
              </a:solidFill>
              <a:effectLst>
                <a:outerShdw blurRad="38100" dist="38100" dir="2700000" algn="tl">
                  <a:srgbClr val="000000">
                    <a:alpha val="43137"/>
                  </a:srgbClr>
                </a:outerShdw>
              </a:effectLst>
            </a:endParaRPr>
          </a:p>
        </p:txBody>
      </p:sp>
      <p:pic>
        <p:nvPicPr>
          <p:cNvPr id="9" name="Imagen 8"/>
          <p:cNvPicPr>
            <a:picLocks noChangeAspect="1"/>
          </p:cNvPicPr>
          <p:nvPr>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flipH="1">
            <a:off x="10112829" y="3773291"/>
            <a:ext cx="1698512" cy="2921384"/>
          </a:xfrm>
          <a:prstGeom prst="rect">
            <a:avLst/>
          </a:prstGeom>
          <a:effectLst>
            <a:outerShdw blurRad="50800" dist="38100" dir="2700000" algn="tl">
              <a:prstClr val="black">
                <a:alpha val="40000"/>
              </a:prstClr>
            </a:outerShdw>
          </a:effectLst>
        </p:spPr>
      </p:pic>
      <p:sp>
        <p:nvSpPr>
          <p:cNvPr id="6" name="Marcador de contenido 4"/>
          <p:cNvSpPr>
            <a:spLocks noGrp="1"/>
          </p:cNvSpPr>
          <p:nvPr>
            <p:ph idx="1"/>
          </p:nvPr>
        </p:nvSpPr>
        <p:spPr>
          <a:xfrm>
            <a:off x="1803042" y="1304739"/>
            <a:ext cx="8721025" cy="4872224"/>
          </a:xfrm>
        </p:spPr>
        <p:txBody>
          <a:bodyPr>
            <a:normAutofit/>
          </a:bodyPr>
          <a:lstStyle/>
          <a:p>
            <a:pPr algn="just"/>
            <a:r>
              <a:rPr lang="es-ES" sz="2000" dirty="0" smtClean="0"/>
              <a:t>Vacunación de </a:t>
            </a:r>
            <a:r>
              <a:rPr lang="es-ES" sz="2000" b="1" dirty="0" smtClean="0"/>
              <a:t>12,5 millones </a:t>
            </a:r>
            <a:r>
              <a:rPr lang="es-ES" sz="2000" dirty="0" smtClean="0"/>
              <a:t>de cabezas de ganado bovino y </a:t>
            </a:r>
            <a:r>
              <a:rPr lang="es-ES" sz="2000" dirty="0" err="1" smtClean="0"/>
              <a:t>bubalino</a:t>
            </a:r>
            <a:r>
              <a:rPr lang="es-ES" sz="2000" dirty="0" smtClean="0"/>
              <a:t> </a:t>
            </a:r>
            <a:r>
              <a:rPr lang="es-ES" sz="2000" dirty="0" smtClean="0"/>
              <a:t>en dos ciclos de vacunación, beneficiando a </a:t>
            </a:r>
            <a:r>
              <a:rPr lang="es-ES" sz="2000" b="1" dirty="0" smtClean="0"/>
              <a:t>50.688</a:t>
            </a:r>
            <a:r>
              <a:rPr lang="es-ES" sz="2000" dirty="0" smtClean="0"/>
              <a:t> productores pecuarios.</a:t>
            </a:r>
          </a:p>
          <a:p>
            <a:pPr algn="just"/>
            <a:endParaRPr lang="es-ES" sz="1800" dirty="0" smtClean="0"/>
          </a:p>
        </p:txBody>
      </p:sp>
      <p:sp>
        <p:nvSpPr>
          <p:cNvPr id="11" name="CuadroTexto 10"/>
          <p:cNvSpPr txBox="1"/>
          <p:nvPr/>
        </p:nvSpPr>
        <p:spPr>
          <a:xfrm>
            <a:off x="7331703" y="2102089"/>
            <a:ext cx="731290" cy="338554"/>
          </a:xfrm>
          <a:prstGeom prst="rect">
            <a:avLst/>
          </a:prstGeom>
          <a:noFill/>
        </p:spPr>
        <p:txBody>
          <a:bodyPr wrap="none" rtlCol="0">
            <a:spAutoFit/>
          </a:bodyPr>
          <a:lstStyle/>
          <a:p>
            <a:r>
              <a:rPr lang="es-ES" sz="1600" dirty="0" smtClean="0"/>
              <a:t>Ciclo II</a:t>
            </a:r>
            <a:endParaRPr lang="es-ES" sz="1600" dirty="0"/>
          </a:p>
        </p:txBody>
      </p:sp>
      <p:sp>
        <p:nvSpPr>
          <p:cNvPr id="12" name="CuadroTexto 11"/>
          <p:cNvSpPr txBox="1"/>
          <p:nvPr/>
        </p:nvSpPr>
        <p:spPr>
          <a:xfrm>
            <a:off x="3164294" y="2102089"/>
            <a:ext cx="679994" cy="338554"/>
          </a:xfrm>
          <a:prstGeom prst="rect">
            <a:avLst/>
          </a:prstGeom>
          <a:noFill/>
        </p:spPr>
        <p:txBody>
          <a:bodyPr wrap="none" rtlCol="0">
            <a:spAutoFit/>
          </a:bodyPr>
          <a:lstStyle/>
          <a:p>
            <a:r>
              <a:rPr lang="es-ES" sz="1600" dirty="0" smtClean="0"/>
              <a:t>Ciclo I</a:t>
            </a:r>
            <a:endParaRPr lang="es-ES" sz="1600" dirty="0"/>
          </a:p>
        </p:txBody>
      </p:sp>
      <p:pic>
        <p:nvPicPr>
          <p:cNvPr id="3" name="Imagen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99263" y="2440643"/>
            <a:ext cx="3916800" cy="4095179"/>
          </a:xfrm>
          <a:prstGeom prst="rect">
            <a:avLst/>
          </a:prstGeom>
        </p:spPr>
      </p:pic>
      <p:sp>
        <p:nvSpPr>
          <p:cNvPr id="13" name="Rectángulo 12"/>
          <p:cNvSpPr/>
          <p:nvPr/>
        </p:nvSpPr>
        <p:spPr>
          <a:xfrm>
            <a:off x="5175139" y="0"/>
            <a:ext cx="6990440" cy="769441"/>
          </a:xfrm>
          <a:prstGeom prst="rect">
            <a:avLst/>
          </a:prstGeom>
          <a:noFill/>
          <a:effectLst>
            <a:outerShdw blurRad="50800" dist="38100" dir="5400000" algn="t" rotWithShape="0">
              <a:prstClr val="black">
                <a:alpha val="40000"/>
              </a:prstClr>
            </a:outerShdw>
          </a:effectLst>
        </p:spPr>
        <p:txBody>
          <a:bodyPr wrap="none" lIns="91440" tIns="45720" rIns="91440" bIns="45720">
            <a:spAutoFit/>
          </a:bodyPr>
          <a:lstStyle/>
          <a:p>
            <a:pPr algn="ctr"/>
            <a:r>
              <a:rPr lang="es-ES" sz="4400" b="1" dirty="0" smtClean="0">
                <a:ln w="0"/>
                <a:solidFill>
                  <a:schemeClr val="accent6">
                    <a:lumMod val="50000"/>
                  </a:schemeClr>
                </a:solidFill>
                <a:effectLst>
                  <a:outerShdw blurRad="38100" dist="19050" dir="2700000" algn="tl" rotWithShape="0">
                    <a:schemeClr val="dk1">
                      <a:alpha val="40000"/>
                    </a:schemeClr>
                  </a:outerShdw>
                </a:effectLst>
              </a:rPr>
              <a:t>METAS PROGRAMADAS 2017</a:t>
            </a:r>
            <a:endParaRPr lang="es-ES" sz="4400" b="1" cap="none" spc="0" dirty="0">
              <a:ln w="0"/>
              <a:solidFill>
                <a:schemeClr val="accent6">
                  <a:lumMod val="50000"/>
                </a:schemeClr>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200322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Gráfico 6"/>
          <p:cNvGraphicFramePr>
            <a:graphicFrameLocks/>
          </p:cNvGraphicFramePr>
          <p:nvPr>
            <p:extLst/>
          </p:nvPr>
        </p:nvGraphicFramePr>
        <p:xfrm>
          <a:off x="-88641" y="837036"/>
          <a:ext cx="2265784" cy="2221850"/>
        </p:xfrm>
        <a:graphic>
          <a:graphicData uri="http://schemas.openxmlformats.org/drawingml/2006/chart">
            <c:chart xmlns:c="http://schemas.openxmlformats.org/drawingml/2006/chart" xmlns:r="http://schemas.openxmlformats.org/officeDocument/2006/relationships" r:id="rId3"/>
          </a:graphicData>
        </a:graphic>
      </p:graphicFrame>
      <p:sp>
        <p:nvSpPr>
          <p:cNvPr id="5" name="Rectángulo 4"/>
          <p:cNvSpPr/>
          <p:nvPr/>
        </p:nvSpPr>
        <p:spPr>
          <a:xfrm>
            <a:off x="7657663" y="837036"/>
            <a:ext cx="3984937" cy="400110"/>
          </a:xfrm>
          <a:prstGeom prst="rect">
            <a:avLst/>
          </a:prstGeom>
        </p:spPr>
        <p:txBody>
          <a:bodyPr wrap="none">
            <a:spAutoFit/>
          </a:bodyPr>
          <a:lstStyle/>
          <a:p>
            <a:r>
              <a:rPr lang="es-ES" sz="2000" b="1" dirty="0" smtClean="0">
                <a:solidFill>
                  <a:srgbClr val="002060"/>
                </a:solidFill>
                <a:effectLst>
                  <a:outerShdw blurRad="38100" dist="38100" dir="2700000" algn="tl">
                    <a:srgbClr val="000000">
                      <a:alpha val="43137"/>
                    </a:srgbClr>
                  </a:outerShdw>
                </a:effectLst>
              </a:rPr>
              <a:t>PROGRAMAS DE SANIDAD ANIMAL </a:t>
            </a:r>
            <a:endParaRPr lang="es-ES" sz="2000" b="1" dirty="0">
              <a:solidFill>
                <a:srgbClr val="002060"/>
              </a:solidFill>
              <a:effectLst>
                <a:outerShdw blurRad="38100" dist="38100" dir="2700000" algn="tl">
                  <a:srgbClr val="000000">
                    <a:alpha val="43137"/>
                  </a:srgbClr>
                </a:outerShdw>
              </a:effectLst>
            </a:endParaRPr>
          </a:p>
        </p:txBody>
      </p:sp>
      <p:pic>
        <p:nvPicPr>
          <p:cNvPr id="9" name="Imagen 8"/>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a:xfrm flipH="1">
            <a:off x="10112829" y="3773291"/>
            <a:ext cx="1698512" cy="2921384"/>
          </a:xfrm>
          <a:prstGeom prst="rect">
            <a:avLst/>
          </a:prstGeom>
          <a:effectLst>
            <a:outerShdw blurRad="50800" dist="38100" dir="2700000" algn="tl">
              <a:prstClr val="black">
                <a:alpha val="40000"/>
              </a:prstClr>
            </a:outerShdw>
          </a:effectLst>
        </p:spPr>
      </p:pic>
      <p:sp>
        <p:nvSpPr>
          <p:cNvPr id="6" name="Marcador de contenido 4"/>
          <p:cNvSpPr>
            <a:spLocks noGrp="1"/>
          </p:cNvSpPr>
          <p:nvPr>
            <p:ph idx="1"/>
          </p:nvPr>
        </p:nvSpPr>
        <p:spPr>
          <a:xfrm>
            <a:off x="1803043" y="1304739"/>
            <a:ext cx="4069724" cy="4872224"/>
          </a:xfrm>
        </p:spPr>
        <p:txBody>
          <a:bodyPr>
            <a:normAutofit/>
          </a:bodyPr>
          <a:lstStyle/>
          <a:p>
            <a:pPr algn="just"/>
            <a:r>
              <a:rPr lang="es-ES" sz="2000" dirty="0" smtClean="0"/>
              <a:t>Controlar la Rabia a través de la vacunación de </a:t>
            </a:r>
            <a:r>
              <a:rPr lang="es-ES" sz="2000" b="1" dirty="0" smtClean="0"/>
              <a:t>200 mil animales </a:t>
            </a:r>
            <a:r>
              <a:rPr lang="es-ES" sz="2000" dirty="0" smtClean="0"/>
              <a:t>y la </a:t>
            </a:r>
            <a:r>
              <a:rPr lang="es-ES" sz="2000" b="1" dirty="0" smtClean="0"/>
              <a:t>captura de murciélagos hematófagos</a:t>
            </a:r>
            <a:r>
              <a:rPr lang="es-ES" sz="2000" dirty="0" smtClean="0"/>
              <a:t>.</a:t>
            </a:r>
          </a:p>
          <a:p>
            <a:pPr algn="just"/>
            <a:endParaRPr lang="es-ES" sz="1800" dirty="0" smtClean="0"/>
          </a:p>
        </p:txBody>
      </p:sp>
      <p:sp>
        <p:nvSpPr>
          <p:cNvPr id="13" name="Marcador de contenido 4"/>
          <p:cNvSpPr txBox="1">
            <a:spLocks/>
          </p:cNvSpPr>
          <p:nvPr/>
        </p:nvSpPr>
        <p:spPr>
          <a:xfrm>
            <a:off x="6993234" y="1304739"/>
            <a:ext cx="4069724" cy="48722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s-ES" sz="2000" dirty="0" smtClean="0"/>
              <a:t>Controlar la Peste Porcina Clásica a través de la vacunación de </a:t>
            </a:r>
            <a:r>
              <a:rPr lang="es-ES" sz="2000" b="1" dirty="0" smtClean="0"/>
              <a:t>100 mil cabezas de ganado porcino</a:t>
            </a:r>
            <a:r>
              <a:rPr lang="es-ES" sz="2000" dirty="0" smtClean="0"/>
              <a:t>.</a:t>
            </a:r>
          </a:p>
          <a:p>
            <a:pPr algn="just"/>
            <a:endParaRPr lang="es-ES" sz="1800" dirty="0" smtClean="0"/>
          </a:p>
        </p:txBody>
      </p:sp>
      <p:pic>
        <p:nvPicPr>
          <p:cNvPr id="14" name="Imagen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01533" y="2525029"/>
            <a:ext cx="2367576" cy="4209025"/>
          </a:xfrm>
          <a:prstGeom prst="rect">
            <a:avLst/>
          </a:prstGeom>
          <a:ln>
            <a:noFill/>
          </a:ln>
          <a:effectLst>
            <a:softEdge rad="112500"/>
          </a:effectLst>
        </p:spPr>
      </p:pic>
      <p:pic>
        <p:nvPicPr>
          <p:cNvPr id="15" name="Imagen 14"/>
          <p:cNvPicPr>
            <a:picLocks noChangeAspect="1"/>
          </p:cNvPicPr>
          <p:nvPr/>
        </p:nvPicPr>
        <p:blipFill rotWithShape="1">
          <a:blip r:embed="rId6" cstate="print">
            <a:extLst>
              <a:ext uri="{28A0092B-C50C-407E-A947-70E740481C1C}">
                <a14:useLocalDpi xmlns:a14="http://schemas.microsoft.com/office/drawing/2010/main" val="0"/>
              </a:ext>
            </a:extLst>
          </a:blip>
          <a:srcRect t="39624" r="33614" b="14742"/>
          <a:stretch/>
        </p:blipFill>
        <p:spPr>
          <a:xfrm>
            <a:off x="6117975" y="2525029"/>
            <a:ext cx="3749647" cy="3123681"/>
          </a:xfrm>
          <a:prstGeom prst="rect">
            <a:avLst/>
          </a:prstGeom>
          <a:ln>
            <a:noFill/>
          </a:ln>
          <a:effectLst>
            <a:softEdge rad="112500"/>
          </a:effectLst>
        </p:spPr>
      </p:pic>
      <p:sp>
        <p:nvSpPr>
          <p:cNvPr id="10" name="Rectángulo 9"/>
          <p:cNvSpPr/>
          <p:nvPr/>
        </p:nvSpPr>
        <p:spPr>
          <a:xfrm>
            <a:off x="5175139" y="0"/>
            <a:ext cx="6990440" cy="769441"/>
          </a:xfrm>
          <a:prstGeom prst="rect">
            <a:avLst/>
          </a:prstGeom>
          <a:noFill/>
          <a:effectLst>
            <a:outerShdw blurRad="50800" dist="38100" dir="5400000" algn="t" rotWithShape="0">
              <a:prstClr val="black">
                <a:alpha val="40000"/>
              </a:prstClr>
            </a:outerShdw>
          </a:effectLst>
        </p:spPr>
        <p:txBody>
          <a:bodyPr wrap="none" lIns="91440" tIns="45720" rIns="91440" bIns="45720">
            <a:spAutoFit/>
          </a:bodyPr>
          <a:lstStyle/>
          <a:p>
            <a:pPr algn="ctr"/>
            <a:r>
              <a:rPr lang="es-ES" sz="4400" b="1" dirty="0" smtClean="0">
                <a:ln w="0"/>
                <a:solidFill>
                  <a:schemeClr val="accent6">
                    <a:lumMod val="50000"/>
                  </a:schemeClr>
                </a:solidFill>
                <a:effectLst>
                  <a:outerShdw blurRad="38100" dist="19050" dir="2700000" algn="tl" rotWithShape="0">
                    <a:schemeClr val="dk1">
                      <a:alpha val="40000"/>
                    </a:schemeClr>
                  </a:outerShdw>
                </a:effectLst>
              </a:rPr>
              <a:t>METAS PROGRAMADAS 2017</a:t>
            </a:r>
            <a:endParaRPr lang="es-ES" sz="4400" b="1" cap="none" spc="0" dirty="0">
              <a:ln w="0"/>
              <a:solidFill>
                <a:schemeClr val="accent6">
                  <a:lumMod val="50000"/>
                </a:schemeClr>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998186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Gráfico 6"/>
          <p:cNvGraphicFramePr>
            <a:graphicFrameLocks/>
          </p:cNvGraphicFramePr>
          <p:nvPr>
            <p:extLst>
              <p:ext uri="{D42A27DB-BD31-4B8C-83A1-F6EECF244321}">
                <p14:modId xmlns:p14="http://schemas.microsoft.com/office/powerpoint/2010/main" val="1745487143"/>
              </p:ext>
            </p:extLst>
          </p:nvPr>
        </p:nvGraphicFramePr>
        <p:xfrm>
          <a:off x="-96414" y="1121229"/>
          <a:ext cx="2338871" cy="1603311"/>
        </p:xfrm>
        <a:graphic>
          <a:graphicData uri="http://schemas.openxmlformats.org/drawingml/2006/chart">
            <c:chart xmlns:c="http://schemas.openxmlformats.org/drawingml/2006/chart" xmlns:r="http://schemas.openxmlformats.org/officeDocument/2006/relationships" r:id="rId3"/>
          </a:graphicData>
        </a:graphic>
      </p:graphicFrame>
      <p:sp>
        <p:nvSpPr>
          <p:cNvPr id="5" name="Rectángulo 4"/>
          <p:cNvSpPr/>
          <p:nvPr/>
        </p:nvSpPr>
        <p:spPr>
          <a:xfrm>
            <a:off x="9309187" y="837036"/>
            <a:ext cx="2381165" cy="400110"/>
          </a:xfrm>
          <a:prstGeom prst="rect">
            <a:avLst/>
          </a:prstGeom>
        </p:spPr>
        <p:txBody>
          <a:bodyPr wrap="none">
            <a:spAutoFit/>
          </a:bodyPr>
          <a:lstStyle/>
          <a:p>
            <a:r>
              <a:rPr lang="es-ES" sz="2000" b="1" dirty="0" smtClean="0">
                <a:solidFill>
                  <a:srgbClr val="002060"/>
                </a:solidFill>
                <a:effectLst>
                  <a:outerShdw blurRad="38100" dist="38100" dir="2700000" algn="tl">
                    <a:srgbClr val="000000">
                      <a:alpha val="43137"/>
                    </a:srgbClr>
                  </a:outerShdw>
                </a:effectLst>
              </a:rPr>
              <a:t>SANIDAD ACUICOLA </a:t>
            </a:r>
            <a:endParaRPr lang="es-ES" sz="2000" b="1" dirty="0">
              <a:solidFill>
                <a:srgbClr val="002060"/>
              </a:solidFill>
              <a:effectLst>
                <a:outerShdw blurRad="38100" dist="38100" dir="2700000" algn="tl">
                  <a:srgbClr val="000000">
                    <a:alpha val="43137"/>
                  </a:srgbClr>
                </a:outerShdw>
              </a:effectLst>
            </a:endParaRPr>
          </a:p>
        </p:txBody>
      </p:sp>
      <p:pic>
        <p:nvPicPr>
          <p:cNvPr id="9" name="Imagen 8"/>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a:xfrm>
            <a:off x="10608551" y="3576281"/>
            <a:ext cx="1081801" cy="3107509"/>
          </a:xfrm>
          <a:prstGeom prst="rect">
            <a:avLst/>
          </a:prstGeom>
          <a:effectLst>
            <a:outerShdw blurRad="50800" dist="38100" dir="2700000" algn="tl">
              <a:prstClr val="black">
                <a:alpha val="40000"/>
              </a:prstClr>
            </a:outerShdw>
          </a:effectLst>
        </p:spPr>
      </p:pic>
      <p:sp>
        <p:nvSpPr>
          <p:cNvPr id="6" name="Marcador de contenido 4"/>
          <p:cNvSpPr>
            <a:spLocks noGrp="1"/>
          </p:cNvSpPr>
          <p:nvPr>
            <p:ph idx="1"/>
          </p:nvPr>
        </p:nvSpPr>
        <p:spPr>
          <a:xfrm>
            <a:off x="1803042" y="1304739"/>
            <a:ext cx="8721025" cy="4872224"/>
          </a:xfrm>
        </p:spPr>
        <p:txBody>
          <a:bodyPr>
            <a:normAutofit/>
          </a:bodyPr>
          <a:lstStyle/>
          <a:p>
            <a:pPr algn="just"/>
            <a:r>
              <a:rPr lang="es-ES" sz="2000" dirty="0" smtClean="0"/>
              <a:t>Contar con el registro sanitario de </a:t>
            </a:r>
            <a:r>
              <a:rPr lang="es-ES" sz="2000" b="1" dirty="0" smtClean="0"/>
              <a:t>100 establecimientos acuícolas</a:t>
            </a:r>
            <a:r>
              <a:rPr lang="es-ES" sz="2000" dirty="0" smtClean="0"/>
              <a:t> a nivel nacional.</a:t>
            </a:r>
          </a:p>
          <a:p>
            <a:pPr algn="just"/>
            <a:endParaRPr lang="es-ES" sz="1800" dirty="0" smtClean="0"/>
          </a:p>
        </p:txBody>
      </p:sp>
      <p:pic>
        <p:nvPicPr>
          <p:cNvPr id="3" name="Imagen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07594" y="2240924"/>
            <a:ext cx="6276254" cy="3974961"/>
          </a:xfrm>
          <a:prstGeom prst="rect">
            <a:avLst/>
          </a:prstGeom>
          <a:ln>
            <a:noFill/>
          </a:ln>
          <a:effectLst>
            <a:softEdge rad="112500"/>
          </a:effectLst>
        </p:spPr>
      </p:pic>
      <p:sp>
        <p:nvSpPr>
          <p:cNvPr id="8" name="Rectángulo 7"/>
          <p:cNvSpPr/>
          <p:nvPr/>
        </p:nvSpPr>
        <p:spPr>
          <a:xfrm>
            <a:off x="5175139" y="0"/>
            <a:ext cx="6990440" cy="769441"/>
          </a:xfrm>
          <a:prstGeom prst="rect">
            <a:avLst/>
          </a:prstGeom>
          <a:noFill/>
          <a:effectLst>
            <a:outerShdw blurRad="50800" dist="38100" dir="5400000" algn="t" rotWithShape="0">
              <a:prstClr val="black">
                <a:alpha val="40000"/>
              </a:prstClr>
            </a:outerShdw>
          </a:effectLst>
        </p:spPr>
        <p:txBody>
          <a:bodyPr wrap="none" lIns="91440" tIns="45720" rIns="91440" bIns="45720">
            <a:spAutoFit/>
          </a:bodyPr>
          <a:lstStyle/>
          <a:p>
            <a:pPr algn="ctr"/>
            <a:r>
              <a:rPr lang="es-ES" sz="4400" b="1" dirty="0" smtClean="0">
                <a:ln w="0"/>
                <a:solidFill>
                  <a:schemeClr val="accent6">
                    <a:lumMod val="50000"/>
                  </a:schemeClr>
                </a:solidFill>
                <a:effectLst>
                  <a:outerShdw blurRad="38100" dist="19050" dir="2700000" algn="tl" rotWithShape="0">
                    <a:schemeClr val="dk1">
                      <a:alpha val="40000"/>
                    </a:schemeClr>
                  </a:outerShdw>
                </a:effectLst>
              </a:rPr>
              <a:t>METAS PROGRAMADAS 2017</a:t>
            </a:r>
            <a:endParaRPr lang="es-ES" sz="4400" b="1" cap="none" spc="0" dirty="0">
              <a:ln w="0"/>
              <a:solidFill>
                <a:schemeClr val="accent6">
                  <a:lumMod val="50000"/>
                </a:schemeClr>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4124776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a:picLocks noChangeAspect="1"/>
          </p:cNvPicPr>
          <p:nvPr>
            <p:custDataLst>
              <p:tags r:id="rId1"/>
            </p:custDataLst>
          </p:nvPr>
        </p:nvPicPr>
        <p:blipFill>
          <a:blip r:embed="rId3" cstate="print">
            <a:extLst>
              <a:ext uri="{28A0092B-C50C-407E-A947-70E740481C1C}">
                <a14:useLocalDpi xmlns:a14="http://schemas.microsoft.com/office/drawing/2010/main" val="0"/>
              </a:ext>
            </a:extLst>
          </a:blip>
          <a:stretch>
            <a:fillRect/>
          </a:stretch>
        </p:blipFill>
        <p:spPr>
          <a:xfrm>
            <a:off x="10524067" y="3357069"/>
            <a:ext cx="1518611" cy="3337606"/>
          </a:xfrm>
          <a:prstGeom prst="rect">
            <a:avLst/>
          </a:prstGeom>
          <a:effectLst>
            <a:outerShdw blurRad="50800" dist="38100" dir="2700000" algn="tl">
              <a:prstClr val="black">
                <a:alpha val="40000"/>
              </a:prstClr>
            </a:outerShdw>
          </a:effectLst>
        </p:spPr>
      </p:pic>
      <p:graphicFrame>
        <p:nvGraphicFramePr>
          <p:cNvPr id="7" name="Gráfico 6"/>
          <p:cNvGraphicFramePr>
            <a:graphicFrameLocks/>
          </p:cNvGraphicFramePr>
          <p:nvPr>
            <p:extLst>
              <p:ext uri="{D42A27DB-BD31-4B8C-83A1-F6EECF244321}">
                <p14:modId xmlns:p14="http://schemas.microsoft.com/office/powerpoint/2010/main" val="2884335282"/>
              </p:ext>
            </p:extLst>
          </p:nvPr>
        </p:nvGraphicFramePr>
        <p:xfrm>
          <a:off x="-272142" y="1153887"/>
          <a:ext cx="2623456" cy="1534884"/>
        </p:xfrm>
        <a:graphic>
          <a:graphicData uri="http://schemas.openxmlformats.org/drawingml/2006/chart">
            <c:chart xmlns:c="http://schemas.openxmlformats.org/drawingml/2006/chart" xmlns:r="http://schemas.openxmlformats.org/officeDocument/2006/relationships" r:id="rId4"/>
          </a:graphicData>
        </a:graphic>
      </p:graphicFrame>
      <p:sp>
        <p:nvSpPr>
          <p:cNvPr id="5" name="Rectángulo 4"/>
          <p:cNvSpPr/>
          <p:nvPr/>
        </p:nvSpPr>
        <p:spPr>
          <a:xfrm>
            <a:off x="7657663" y="837036"/>
            <a:ext cx="4231415" cy="400110"/>
          </a:xfrm>
          <a:prstGeom prst="rect">
            <a:avLst/>
          </a:prstGeom>
        </p:spPr>
        <p:txBody>
          <a:bodyPr wrap="none">
            <a:spAutoFit/>
          </a:bodyPr>
          <a:lstStyle/>
          <a:p>
            <a:r>
              <a:rPr lang="es-ES" sz="2000" b="1" dirty="0" smtClean="0">
                <a:solidFill>
                  <a:srgbClr val="002060"/>
                </a:solidFill>
                <a:effectLst>
                  <a:outerShdw blurRad="38100" dist="38100" dir="2700000" algn="tl">
                    <a:srgbClr val="000000">
                      <a:alpha val="43137"/>
                    </a:srgbClr>
                  </a:outerShdw>
                </a:effectLst>
              </a:rPr>
              <a:t>LABORATORIOS DE SANIDAD ANIMAL </a:t>
            </a:r>
            <a:endParaRPr lang="es-ES" sz="2000" b="1" dirty="0">
              <a:solidFill>
                <a:srgbClr val="002060"/>
              </a:solidFill>
              <a:effectLst>
                <a:outerShdw blurRad="38100" dist="38100" dir="2700000" algn="tl">
                  <a:srgbClr val="000000">
                    <a:alpha val="43137"/>
                  </a:srgbClr>
                </a:outerShdw>
              </a:effectLst>
            </a:endParaRPr>
          </a:p>
        </p:txBody>
      </p:sp>
      <p:sp>
        <p:nvSpPr>
          <p:cNvPr id="8" name="Marcador de contenido 4"/>
          <p:cNvSpPr>
            <a:spLocks noGrp="1"/>
          </p:cNvSpPr>
          <p:nvPr>
            <p:ph idx="1"/>
          </p:nvPr>
        </p:nvSpPr>
        <p:spPr>
          <a:xfrm>
            <a:off x="1803042" y="1304739"/>
            <a:ext cx="3902299" cy="4872224"/>
          </a:xfrm>
        </p:spPr>
        <p:txBody>
          <a:bodyPr>
            <a:normAutofit/>
          </a:bodyPr>
          <a:lstStyle/>
          <a:p>
            <a:pPr algn="just"/>
            <a:r>
              <a:rPr lang="es-ES" sz="2000" dirty="0" smtClean="0"/>
              <a:t>Adquisición de equipamiento para fortalecer el diagnóstico de Encefalopatía Espongiforme Bovina – EEB (Vaca Loca).</a:t>
            </a:r>
          </a:p>
          <a:p>
            <a:pPr algn="just"/>
            <a:endParaRPr lang="es-ES" sz="2000" dirty="0" smtClean="0"/>
          </a:p>
          <a:p>
            <a:pPr algn="just"/>
            <a:endParaRPr lang="es-ES" sz="1800" dirty="0" smtClean="0"/>
          </a:p>
        </p:txBody>
      </p:sp>
      <p:pic>
        <p:nvPicPr>
          <p:cNvPr id="2" name="Imagen 1"/>
          <p:cNvPicPr>
            <a:picLocks noChangeAspect="1"/>
          </p:cNvPicPr>
          <p:nvPr/>
        </p:nvPicPr>
        <p:blipFill rotWithShape="1">
          <a:blip r:embed="rId5">
            <a:extLst>
              <a:ext uri="{28A0092B-C50C-407E-A947-70E740481C1C}">
                <a14:useLocalDpi xmlns:a14="http://schemas.microsoft.com/office/drawing/2010/main" val="0"/>
              </a:ext>
            </a:extLst>
          </a:blip>
          <a:srcRect l="16405" t="9568"/>
          <a:stretch/>
        </p:blipFill>
        <p:spPr>
          <a:xfrm>
            <a:off x="1918952" y="2577219"/>
            <a:ext cx="4436769" cy="3599744"/>
          </a:xfrm>
          <a:prstGeom prst="rect">
            <a:avLst/>
          </a:prstGeom>
          <a:ln>
            <a:noFill/>
          </a:ln>
          <a:effectLst>
            <a:softEdge rad="112500"/>
          </a:effectLst>
        </p:spPr>
      </p:pic>
      <p:sp>
        <p:nvSpPr>
          <p:cNvPr id="9" name="Marcador de contenido 4"/>
          <p:cNvSpPr txBox="1">
            <a:spLocks/>
          </p:cNvSpPr>
          <p:nvPr/>
        </p:nvSpPr>
        <p:spPr>
          <a:xfrm>
            <a:off x="7287299" y="1302591"/>
            <a:ext cx="3902299" cy="487222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s-ES" sz="2000" dirty="0" smtClean="0"/>
              <a:t>Procesar 140 mil muestras en LIDIVET y 40 mil muestras en LIDIVECO.</a:t>
            </a:r>
          </a:p>
          <a:p>
            <a:pPr algn="just"/>
            <a:endParaRPr lang="es-ES" sz="2000" dirty="0" smtClean="0"/>
          </a:p>
          <a:p>
            <a:pPr algn="just"/>
            <a:endParaRPr lang="es-ES" sz="1800" dirty="0" smtClean="0"/>
          </a:p>
        </p:txBody>
      </p:sp>
      <p:pic>
        <p:nvPicPr>
          <p:cNvPr id="10" name="Imagen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81160" y="2381325"/>
            <a:ext cx="3520676" cy="2175520"/>
          </a:xfrm>
          <a:prstGeom prst="rect">
            <a:avLst/>
          </a:prstGeom>
          <a:ln>
            <a:noFill/>
          </a:ln>
          <a:effectLst>
            <a:softEdge rad="112500"/>
          </a:effectLst>
        </p:spPr>
      </p:pic>
      <p:sp>
        <p:nvSpPr>
          <p:cNvPr id="11" name="Rectángulo 10"/>
          <p:cNvSpPr/>
          <p:nvPr/>
        </p:nvSpPr>
        <p:spPr>
          <a:xfrm>
            <a:off x="5175139" y="0"/>
            <a:ext cx="6990440" cy="769441"/>
          </a:xfrm>
          <a:prstGeom prst="rect">
            <a:avLst/>
          </a:prstGeom>
          <a:noFill/>
          <a:effectLst>
            <a:outerShdw blurRad="50800" dist="38100" dir="5400000" algn="t" rotWithShape="0">
              <a:prstClr val="black">
                <a:alpha val="40000"/>
              </a:prstClr>
            </a:outerShdw>
          </a:effectLst>
        </p:spPr>
        <p:txBody>
          <a:bodyPr wrap="none" lIns="91440" tIns="45720" rIns="91440" bIns="45720">
            <a:spAutoFit/>
          </a:bodyPr>
          <a:lstStyle/>
          <a:p>
            <a:pPr algn="ctr"/>
            <a:r>
              <a:rPr lang="es-ES" sz="4400" b="1" dirty="0" smtClean="0">
                <a:ln w="0"/>
                <a:solidFill>
                  <a:schemeClr val="accent6">
                    <a:lumMod val="50000"/>
                  </a:schemeClr>
                </a:solidFill>
                <a:effectLst>
                  <a:outerShdw blurRad="38100" dist="19050" dir="2700000" algn="tl" rotWithShape="0">
                    <a:schemeClr val="dk1">
                      <a:alpha val="40000"/>
                    </a:schemeClr>
                  </a:outerShdw>
                </a:effectLst>
              </a:rPr>
              <a:t>METAS PROGRAMADAS 2017</a:t>
            </a:r>
            <a:endParaRPr lang="es-ES" sz="4400" b="1" cap="none" spc="0" dirty="0">
              <a:ln w="0"/>
              <a:solidFill>
                <a:schemeClr val="accent6">
                  <a:lumMod val="50000"/>
                </a:schemeClr>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951250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5430419" y="2435722"/>
            <a:ext cx="1822230" cy="923330"/>
          </a:xfrm>
          <a:prstGeom prst="rect">
            <a:avLst/>
          </a:prstGeom>
          <a:noFill/>
        </p:spPr>
        <p:txBody>
          <a:bodyPr wrap="none" lIns="91440" tIns="45720" rIns="91440" bIns="45720">
            <a:spAutoFit/>
          </a:bodyPr>
          <a:lstStyle/>
          <a:p>
            <a:pPr algn="ctr"/>
            <a:r>
              <a:rPr lang="es-ES" sz="54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rPr>
              <a:t>UNSV</a:t>
            </a:r>
            <a:endParaRPr lang="es-ES" sz="5400" b="1" dirty="0">
              <a:ln w="9525">
                <a:solidFill>
                  <a:schemeClr val="bg1"/>
                </a:solidFill>
                <a:prstDash val="solid"/>
              </a:ln>
              <a:solidFill>
                <a:srgbClr val="002060"/>
              </a:solidFill>
              <a:effectLst>
                <a:outerShdw blurRad="12700" dist="38100" dir="2700000" algn="tl" rotWithShape="0">
                  <a:schemeClr val="bg1">
                    <a:lumMod val="50000"/>
                  </a:schemeClr>
                </a:outerShdw>
              </a:effectLst>
            </a:endParaRPr>
          </a:p>
        </p:txBody>
      </p:sp>
      <p:sp>
        <p:nvSpPr>
          <p:cNvPr id="3" name="CuadroTexto 2"/>
          <p:cNvSpPr txBox="1"/>
          <p:nvPr/>
        </p:nvSpPr>
        <p:spPr>
          <a:xfrm>
            <a:off x="2345267" y="3222153"/>
            <a:ext cx="8348132" cy="646331"/>
          </a:xfrm>
          <a:prstGeom prst="rect">
            <a:avLst/>
          </a:prstGeom>
          <a:noFill/>
        </p:spPr>
        <p:txBody>
          <a:bodyPr wrap="square" rtlCol="0">
            <a:spAutoFit/>
          </a:bodyPr>
          <a:lstStyle/>
          <a:p>
            <a:pPr algn="ctr"/>
            <a:r>
              <a:rPr lang="es-ES" sz="3600" b="1" dirty="0" smtClean="0">
                <a:effectLst>
                  <a:outerShdw blurRad="38100" dist="38100" dir="2700000" algn="tl">
                    <a:srgbClr val="000000">
                      <a:alpha val="43137"/>
                    </a:srgbClr>
                  </a:outerShdw>
                </a:effectLst>
              </a:rPr>
              <a:t>UNIDAD NACIONAL DE SANIDAD VEGETAL</a:t>
            </a:r>
            <a:endParaRPr lang="es-ES" sz="3600" b="1" dirty="0">
              <a:effectLst>
                <a:outerShdw blurRad="38100" dist="38100" dir="2700000" algn="tl">
                  <a:srgbClr val="000000">
                    <a:alpha val="43137"/>
                  </a:srgbClr>
                </a:outerShdw>
              </a:effectLst>
            </a:endParaRPr>
          </a:p>
        </p:txBody>
      </p:sp>
      <p:sp>
        <p:nvSpPr>
          <p:cNvPr id="4" name="Rectángulo 3"/>
          <p:cNvSpPr/>
          <p:nvPr/>
        </p:nvSpPr>
        <p:spPr>
          <a:xfrm>
            <a:off x="1277956" y="56272"/>
            <a:ext cx="10824053" cy="523220"/>
          </a:xfrm>
          <a:prstGeom prst="rect">
            <a:avLst/>
          </a:prstGeom>
          <a:noFill/>
          <a:effectLst>
            <a:outerShdw blurRad="50800" dist="38100" dir="5400000" algn="t" rotWithShape="0">
              <a:prstClr val="black">
                <a:alpha val="40000"/>
              </a:prstClr>
            </a:outerShdw>
          </a:effectLst>
        </p:spPr>
        <p:txBody>
          <a:bodyPr wrap="none" lIns="91440" tIns="45720" rIns="91440" bIns="45720">
            <a:spAutoFit/>
          </a:bodyPr>
          <a:lstStyle/>
          <a:p>
            <a:pPr algn="ctr"/>
            <a:r>
              <a:rPr lang="es-ES" sz="2800" b="1" dirty="0" smtClean="0">
                <a:ln w="0"/>
                <a:solidFill>
                  <a:schemeClr val="accent6">
                    <a:lumMod val="50000"/>
                  </a:schemeClr>
                </a:solidFill>
                <a:effectLst>
                  <a:outerShdw blurRad="38100" dist="19050" dir="2700000" algn="tl" rotWithShape="0">
                    <a:schemeClr val="dk1">
                      <a:alpha val="40000"/>
                    </a:schemeClr>
                  </a:outerShdw>
                </a:effectLst>
              </a:rPr>
              <a:t>AUDIENCIA PUBLICA DE RENDICION DE CUENTAS INICIAL GESTION 2017</a:t>
            </a:r>
            <a:endParaRPr lang="es-ES" sz="2800" b="1" cap="none" spc="0" dirty="0">
              <a:ln w="0"/>
              <a:solidFill>
                <a:schemeClr val="accent6">
                  <a:lumMod val="50000"/>
                </a:schemeClr>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2805060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p:cNvSpPr/>
          <p:nvPr/>
        </p:nvSpPr>
        <p:spPr>
          <a:xfrm>
            <a:off x="4731305" y="-94129"/>
            <a:ext cx="7516931" cy="769441"/>
          </a:xfrm>
          <a:prstGeom prst="rect">
            <a:avLst/>
          </a:prstGeom>
          <a:noFill/>
          <a:effectLst>
            <a:outerShdw blurRad="50800" dist="38100" dir="5400000" algn="t" rotWithShape="0">
              <a:prstClr val="black">
                <a:alpha val="40000"/>
              </a:prstClr>
            </a:outerShdw>
          </a:effectLst>
        </p:spPr>
        <p:txBody>
          <a:bodyPr wrap="none" lIns="91440" tIns="45720" rIns="91440" bIns="45720">
            <a:spAutoFit/>
          </a:bodyPr>
          <a:lstStyle/>
          <a:p>
            <a:pPr algn="ctr"/>
            <a:r>
              <a:rPr lang="es-ES" sz="4400" b="1" dirty="0" smtClean="0">
                <a:ln w="0"/>
                <a:solidFill>
                  <a:schemeClr val="accent6">
                    <a:lumMod val="50000"/>
                  </a:schemeClr>
                </a:solidFill>
                <a:effectLst>
                  <a:outerShdw blurRad="38100" dist="19050" dir="2700000" algn="tl" rotWithShape="0">
                    <a:schemeClr val="dk1">
                      <a:alpha val="40000"/>
                    </a:schemeClr>
                  </a:outerShdw>
                </a:effectLst>
              </a:rPr>
              <a:t>CONTENIDO SANIDAD VEGETAL</a:t>
            </a:r>
            <a:endParaRPr lang="es-ES" sz="4400" b="1" cap="none" spc="0" dirty="0">
              <a:ln w="0"/>
              <a:solidFill>
                <a:schemeClr val="accent6">
                  <a:lumMod val="50000"/>
                </a:schemeClr>
              </a:solidFill>
              <a:effectLst>
                <a:outerShdw blurRad="38100" dist="19050" dir="2700000" algn="tl" rotWithShape="0">
                  <a:schemeClr val="dk1">
                    <a:alpha val="40000"/>
                  </a:schemeClr>
                </a:outerShdw>
              </a:effectLst>
            </a:endParaRPr>
          </a:p>
        </p:txBody>
      </p:sp>
      <p:sp>
        <p:nvSpPr>
          <p:cNvPr id="2" name="CuadroTexto 1"/>
          <p:cNvSpPr txBox="1"/>
          <p:nvPr/>
        </p:nvSpPr>
        <p:spPr>
          <a:xfrm>
            <a:off x="4196479" y="2007569"/>
            <a:ext cx="4876799" cy="2610843"/>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s-ES" sz="2800" b="1" dirty="0" smtClean="0">
                <a:effectLst>
                  <a:outerShdw blurRad="38100" dist="38100" dir="2700000" algn="tl">
                    <a:srgbClr val="000000">
                      <a:alpha val="43137"/>
                    </a:srgbClr>
                  </a:outerShdw>
                </a:effectLst>
              </a:rPr>
              <a:t>OBJETIVO DE GESTION</a:t>
            </a:r>
          </a:p>
          <a:p>
            <a:pPr marL="285750" indent="-285750">
              <a:lnSpc>
                <a:spcPct val="150000"/>
              </a:lnSpc>
              <a:buFont typeface="Arial" panose="020B0604020202020204" pitchFamily="34" charset="0"/>
              <a:buChar char="•"/>
            </a:pPr>
            <a:r>
              <a:rPr lang="es-ES" sz="2800" b="1" dirty="0" smtClean="0">
                <a:effectLst>
                  <a:outerShdw blurRad="38100" dist="38100" dir="2700000" algn="tl">
                    <a:srgbClr val="000000">
                      <a:alpha val="43137"/>
                    </a:srgbClr>
                  </a:outerShdw>
                </a:effectLst>
              </a:rPr>
              <a:t>COMPONENTES ESTRATEGICOS</a:t>
            </a:r>
          </a:p>
          <a:p>
            <a:pPr marL="285750" indent="-285750">
              <a:lnSpc>
                <a:spcPct val="150000"/>
              </a:lnSpc>
              <a:buFont typeface="Arial" panose="020B0604020202020204" pitchFamily="34" charset="0"/>
              <a:buChar char="•"/>
            </a:pPr>
            <a:r>
              <a:rPr lang="es-ES" sz="2800" b="1" dirty="0" smtClean="0">
                <a:effectLst>
                  <a:outerShdw blurRad="38100" dist="38100" dir="2700000" algn="tl">
                    <a:srgbClr val="000000">
                      <a:alpha val="43137"/>
                    </a:srgbClr>
                  </a:outerShdw>
                </a:effectLst>
              </a:rPr>
              <a:t>METAS PROGRAMADAS 2017</a:t>
            </a:r>
          </a:p>
        </p:txBody>
      </p:sp>
      <p:pic>
        <p:nvPicPr>
          <p:cNvPr id="8" name="Imagen 7"/>
          <p:cNvPicPr>
            <a:picLocks noChangeAspect="1"/>
          </p:cNvPicPr>
          <p:nvPr>
            <p:custDataLst>
              <p:tags r:id="rId1"/>
            </p:custDataLst>
          </p:nvPr>
        </p:nvPicPr>
        <p:blipFill>
          <a:blip r:embed="rId3" cstate="print">
            <a:extLst>
              <a:ext uri="{28A0092B-C50C-407E-A947-70E740481C1C}">
                <a14:useLocalDpi xmlns:a14="http://schemas.microsoft.com/office/drawing/2010/main" val="0"/>
              </a:ext>
            </a:extLst>
          </a:blip>
          <a:stretch>
            <a:fillRect/>
          </a:stretch>
        </p:blipFill>
        <p:spPr>
          <a:xfrm>
            <a:off x="1043860" y="2607734"/>
            <a:ext cx="1208273" cy="3362147"/>
          </a:xfrm>
          <a:prstGeom prst="rect">
            <a:avLst/>
          </a:prstGeom>
          <a:effectLst>
            <a:outerShdw blurRad="50800" dist="38100" dir="2700000" algn="tl">
              <a:prstClr val="black">
                <a:alpha val="40000"/>
              </a:prstClr>
            </a:outerShdw>
          </a:effectLst>
        </p:spPr>
      </p:pic>
    </p:spTree>
    <p:extLst>
      <p:ext uri="{BB962C8B-B14F-4D97-AF65-F5344CB8AC3E}">
        <p14:creationId xmlns:p14="http://schemas.microsoft.com/office/powerpoint/2010/main" val="3418214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blinds(horizontal)">
                                      <p:cBhvr>
                                        <p:cTn id="13" dur="500"/>
                                        <p:tgtEl>
                                          <p:spTgt spid="2">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Effect transition="in" filter="blinds(horizontal)">
                                      <p:cBhvr>
                                        <p:cTn id="18" dur="500"/>
                                        <p:tgtEl>
                                          <p:spTgt spid="2">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animEffect transition="in" filter="blinds(horizontal)">
                                      <p:cBhvr>
                                        <p:cTn id="23"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6448322" y="0"/>
            <a:ext cx="5439694" cy="769441"/>
          </a:xfrm>
          <a:prstGeom prst="rect">
            <a:avLst/>
          </a:prstGeom>
          <a:noFill/>
          <a:effectLst>
            <a:outerShdw blurRad="50800" dist="38100" dir="5400000" algn="t" rotWithShape="0">
              <a:prstClr val="black">
                <a:alpha val="40000"/>
              </a:prstClr>
            </a:outerShdw>
          </a:effectLst>
        </p:spPr>
        <p:txBody>
          <a:bodyPr wrap="none" lIns="91440" tIns="45720" rIns="91440" bIns="45720">
            <a:spAutoFit/>
          </a:bodyPr>
          <a:lstStyle/>
          <a:p>
            <a:pPr algn="ctr"/>
            <a:r>
              <a:rPr lang="es-ES" sz="4400" b="1" dirty="0" smtClean="0">
                <a:ln w="0"/>
                <a:solidFill>
                  <a:schemeClr val="accent6">
                    <a:lumMod val="50000"/>
                  </a:schemeClr>
                </a:solidFill>
                <a:effectLst>
                  <a:outerShdw blurRad="38100" dist="19050" dir="2700000" algn="tl" rotWithShape="0">
                    <a:schemeClr val="dk1">
                      <a:alpha val="40000"/>
                    </a:schemeClr>
                  </a:outerShdw>
                </a:effectLst>
              </a:rPr>
              <a:t>OBJETIVO DE GESTION</a:t>
            </a:r>
            <a:endParaRPr lang="es-ES" sz="4400" b="1" cap="none" spc="0" dirty="0">
              <a:ln w="0"/>
              <a:solidFill>
                <a:schemeClr val="accent6">
                  <a:lumMod val="50000"/>
                </a:schemeClr>
              </a:solidFill>
              <a:effectLst>
                <a:outerShdw blurRad="38100" dist="19050" dir="2700000" algn="tl" rotWithShape="0">
                  <a:schemeClr val="dk1">
                    <a:alpha val="40000"/>
                  </a:schemeClr>
                </a:outerShdw>
              </a:effectLst>
            </a:endParaRPr>
          </a:p>
        </p:txBody>
      </p:sp>
      <p:pic>
        <p:nvPicPr>
          <p:cNvPr id="5" name="Imagen 4"/>
          <p:cNvPicPr>
            <a:picLocks noChangeAspect="1"/>
          </p:cNvPicPr>
          <p:nvPr>
            <p:custDataLst>
              <p:tags r:id="rId1"/>
            </p:custDataLst>
          </p:nvPr>
        </p:nvPicPr>
        <p:blipFill>
          <a:blip r:embed="rId3" cstate="print">
            <a:extLst>
              <a:ext uri="{28A0092B-C50C-407E-A947-70E740481C1C}">
                <a14:useLocalDpi xmlns:a14="http://schemas.microsoft.com/office/drawing/2010/main" val="0"/>
              </a:ext>
            </a:extLst>
          </a:blip>
          <a:stretch>
            <a:fillRect/>
          </a:stretch>
        </p:blipFill>
        <p:spPr>
          <a:xfrm flipH="1">
            <a:off x="1261532" y="2768599"/>
            <a:ext cx="602042" cy="2191269"/>
          </a:xfrm>
          <a:prstGeom prst="rect">
            <a:avLst/>
          </a:prstGeom>
          <a:effectLst>
            <a:outerShdw blurRad="50800" dist="38100" dir="2700000" algn="tl">
              <a:prstClr val="black">
                <a:alpha val="40000"/>
              </a:prstClr>
            </a:outerShdw>
          </a:effectLst>
        </p:spPr>
      </p:pic>
      <p:sp>
        <p:nvSpPr>
          <p:cNvPr id="2" name="Rectángulo 1"/>
          <p:cNvSpPr/>
          <p:nvPr/>
        </p:nvSpPr>
        <p:spPr>
          <a:xfrm>
            <a:off x="2853269" y="2133305"/>
            <a:ext cx="8331198" cy="2308324"/>
          </a:xfrm>
          <a:prstGeom prst="rect">
            <a:avLst/>
          </a:prstGeom>
        </p:spPr>
        <p:txBody>
          <a:bodyPr wrap="square">
            <a:spAutoFit/>
          </a:bodyPr>
          <a:lstStyle/>
          <a:p>
            <a:pPr algn="just"/>
            <a:r>
              <a:rPr lang="es-ES" sz="3600" dirty="0">
                <a:latin typeface="Verdana" panose="020B0604030504040204" pitchFamily="34" charset="0"/>
                <a:ea typeface="Verdana" panose="020B0604030504040204" pitchFamily="34" charset="0"/>
                <a:cs typeface="Verdana" panose="020B0604030504040204" pitchFamily="34" charset="0"/>
              </a:rPr>
              <a:t>Proteger y mejorar la condición fitosanitaria del patrimonio productivo agrícola y forestal del Estado Plurinacional.</a:t>
            </a:r>
          </a:p>
        </p:txBody>
      </p:sp>
    </p:spTree>
    <p:extLst>
      <p:ext uri="{BB962C8B-B14F-4D97-AF65-F5344CB8AC3E}">
        <p14:creationId xmlns:p14="http://schemas.microsoft.com/office/powerpoint/2010/main" val="3127330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4755221" y="0"/>
            <a:ext cx="7420429" cy="769441"/>
          </a:xfrm>
          <a:prstGeom prst="rect">
            <a:avLst/>
          </a:prstGeom>
          <a:noFill/>
          <a:effectLst>
            <a:outerShdw blurRad="50800" dist="38100" dir="5400000" algn="t" rotWithShape="0">
              <a:prstClr val="black">
                <a:alpha val="40000"/>
              </a:prstClr>
            </a:outerShdw>
          </a:effectLst>
        </p:spPr>
        <p:txBody>
          <a:bodyPr wrap="none" lIns="91440" tIns="45720" rIns="91440" bIns="45720">
            <a:spAutoFit/>
          </a:bodyPr>
          <a:lstStyle/>
          <a:p>
            <a:pPr algn="ctr"/>
            <a:r>
              <a:rPr lang="es-ES" sz="4400" b="1" dirty="0" smtClean="0">
                <a:ln w="0"/>
                <a:solidFill>
                  <a:schemeClr val="accent6">
                    <a:lumMod val="50000"/>
                  </a:schemeClr>
                </a:solidFill>
                <a:effectLst>
                  <a:outerShdw blurRad="38100" dist="19050" dir="2700000" algn="tl" rotWithShape="0">
                    <a:schemeClr val="dk1">
                      <a:alpha val="40000"/>
                    </a:schemeClr>
                  </a:outerShdw>
                </a:effectLst>
              </a:rPr>
              <a:t>COMPONENTES ESTRATEGICOS</a:t>
            </a:r>
            <a:endParaRPr lang="es-ES" sz="4400" b="1" cap="none" spc="0" dirty="0">
              <a:ln w="0"/>
              <a:solidFill>
                <a:schemeClr val="accent6">
                  <a:lumMod val="50000"/>
                </a:schemeClr>
              </a:solidFill>
              <a:effectLst>
                <a:outerShdw blurRad="38100" dist="19050" dir="2700000" algn="tl" rotWithShape="0">
                  <a:schemeClr val="dk1">
                    <a:alpha val="40000"/>
                  </a:schemeClr>
                </a:outerShdw>
              </a:effectLst>
            </a:endParaRPr>
          </a:p>
        </p:txBody>
      </p:sp>
      <p:graphicFrame>
        <p:nvGraphicFramePr>
          <p:cNvPr id="11" name="Gráfico 10"/>
          <p:cNvGraphicFramePr>
            <a:graphicFrameLocks/>
          </p:cNvGraphicFramePr>
          <p:nvPr>
            <p:extLst>
              <p:ext uri="{D42A27DB-BD31-4B8C-83A1-F6EECF244321}">
                <p14:modId xmlns:p14="http://schemas.microsoft.com/office/powerpoint/2010/main" val="4236584847"/>
              </p:ext>
            </p:extLst>
          </p:nvPr>
        </p:nvGraphicFramePr>
        <p:xfrm>
          <a:off x="839756" y="1091682"/>
          <a:ext cx="7912358" cy="6027575"/>
        </p:xfrm>
        <a:graphic>
          <a:graphicData uri="http://schemas.openxmlformats.org/drawingml/2006/chart">
            <c:chart xmlns:c="http://schemas.openxmlformats.org/drawingml/2006/chart" xmlns:r="http://schemas.openxmlformats.org/officeDocument/2006/relationships" r:id="rId3"/>
          </a:graphicData>
        </a:graphic>
      </p:graphicFrame>
      <p:pic>
        <p:nvPicPr>
          <p:cNvPr id="12" name="Imagen 11"/>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a:xfrm flipH="1">
            <a:off x="8872871" y="1895236"/>
            <a:ext cx="2120145" cy="3990857"/>
          </a:xfrm>
          <a:prstGeom prst="rect">
            <a:avLst/>
          </a:prstGeom>
          <a:effectLst>
            <a:outerShdw blurRad="50800" dist="38100" dir="2700000" algn="tl">
              <a:prstClr val="black">
                <a:alpha val="40000"/>
              </a:prstClr>
            </a:outerShdw>
          </a:effectLst>
        </p:spPr>
      </p:pic>
      <p:sp>
        <p:nvSpPr>
          <p:cNvPr id="13" name="Rectángulo 12"/>
          <p:cNvSpPr/>
          <p:nvPr/>
        </p:nvSpPr>
        <p:spPr>
          <a:xfrm>
            <a:off x="4012065" y="3406092"/>
            <a:ext cx="1107419" cy="707886"/>
          </a:xfrm>
          <a:prstGeom prst="rect">
            <a:avLst/>
          </a:prstGeom>
          <a:noFill/>
        </p:spPr>
        <p:txBody>
          <a:bodyPr wrap="none" lIns="91440" tIns="45720" rIns="91440" bIns="45720">
            <a:spAutoFit/>
          </a:bodyPr>
          <a:lstStyle/>
          <a:p>
            <a:pPr algn="ctr"/>
            <a:r>
              <a:rPr lang="es-ES" sz="4000" b="1" dirty="0" smtClean="0">
                <a:ln w="0"/>
                <a:solidFill>
                  <a:srgbClr val="003300"/>
                </a:solidFill>
                <a:effectLst>
                  <a:outerShdw blurRad="38100" dist="19050" dir="2700000" algn="tl" rotWithShape="0">
                    <a:schemeClr val="dk1">
                      <a:alpha val="40000"/>
                    </a:schemeClr>
                  </a:outerShdw>
                </a:effectLst>
              </a:rPr>
              <a:t>POA</a:t>
            </a:r>
            <a:endParaRPr lang="es-ES" sz="4000" b="1" cap="none" spc="0" dirty="0">
              <a:ln w="0"/>
              <a:solidFill>
                <a:srgbClr val="003300"/>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959358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graphicEl>
                                              <a:chart seriesIdx="-3" categoryIdx="-3" bldStep="gridLegend"/>
                                            </p:graphicEl>
                                          </p:spTgt>
                                        </p:tgtEl>
                                        <p:attrNameLst>
                                          <p:attrName>style.visibility</p:attrName>
                                        </p:attrNameLst>
                                      </p:cBhvr>
                                      <p:to>
                                        <p:strVal val="visible"/>
                                      </p:to>
                                    </p:set>
                                    <p:anim calcmode="lin" valueType="num">
                                      <p:cBhvr additive="base">
                                        <p:cTn id="13" dur="500" fill="hold"/>
                                        <p:tgtEl>
                                          <p:spTgt spid="11">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
                                            <p:graphicEl>
                                              <a:chart seriesIdx="-3" categoryIdx="-3" bldStep="gridLegend"/>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graphicEl>
                                              <a:chart seriesIdx="0" categoryIdx="0" bldStep="ptInCategory"/>
                                            </p:graphicEl>
                                          </p:spTgt>
                                        </p:tgtEl>
                                        <p:attrNameLst>
                                          <p:attrName>style.visibility</p:attrName>
                                        </p:attrNameLst>
                                      </p:cBhvr>
                                      <p:to>
                                        <p:strVal val="visible"/>
                                      </p:to>
                                    </p:set>
                                    <p:anim calcmode="lin" valueType="num">
                                      <p:cBhvr additive="base">
                                        <p:cTn id="19" dur="500" fill="hold"/>
                                        <p:tgtEl>
                                          <p:spTgt spid="11">
                                            <p:graphicEl>
                                              <a:chart seriesIdx="0" categoryIdx="0" bldStep="ptInCategory"/>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
                                            <p:graphicEl>
                                              <a:chart seriesIdx="0" categoryIdx="0" bldStep="ptInCategory"/>
                                            </p:graphic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graphicEl>
                                              <a:chart seriesIdx="0" categoryIdx="1" bldStep="ptInCategory"/>
                                            </p:graphicEl>
                                          </p:spTgt>
                                        </p:tgtEl>
                                        <p:attrNameLst>
                                          <p:attrName>style.visibility</p:attrName>
                                        </p:attrNameLst>
                                      </p:cBhvr>
                                      <p:to>
                                        <p:strVal val="visible"/>
                                      </p:to>
                                    </p:set>
                                    <p:anim calcmode="lin" valueType="num">
                                      <p:cBhvr additive="base">
                                        <p:cTn id="25" dur="500" fill="hold"/>
                                        <p:tgtEl>
                                          <p:spTgt spid="11">
                                            <p:graphicEl>
                                              <a:chart seriesIdx="0" categoryIdx="1" bldStep="ptInCategory"/>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
                                            <p:graphicEl>
                                              <a:chart seriesIdx="0" categoryIdx="1" bldStep="ptInCategory"/>
                                            </p:graphic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graphicEl>
                                              <a:chart seriesIdx="0" categoryIdx="2" bldStep="ptInCategory"/>
                                            </p:graphicEl>
                                          </p:spTgt>
                                        </p:tgtEl>
                                        <p:attrNameLst>
                                          <p:attrName>style.visibility</p:attrName>
                                        </p:attrNameLst>
                                      </p:cBhvr>
                                      <p:to>
                                        <p:strVal val="visible"/>
                                      </p:to>
                                    </p:set>
                                    <p:anim calcmode="lin" valueType="num">
                                      <p:cBhvr additive="base">
                                        <p:cTn id="31" dur="500" fill="hold"/>
                                        <p:tgtEl>
                                          <p:spTgt spid="11">
                                            <p:graphicEl>
                                              <a:chart seriesIdx="0" categoryIdx="2" bldStep="ptInCategory"/>
                                            </p:graphic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
                                            <p:graphicEl>
                                              <a:chart seriesIdx="0" categoryIdx="2" bldStep="ptInCategory"/>
                                            </p:graphic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graphicEl>
                                              <a:chart seriesIdx="0" categoryIdx="3" bldStep="ptInCategory"/>
                                            </p:graphicEl>
                                          </p:spTgt>
                                        </p:tgtEl>
                                        <p:attrNameLst>
                                          <p:attrName>style.visibility</p:attrName>
                                        </p:attrNameLst>
                                      </p:cBhvr>
                                      <p:to>
                                        <p:strVal val="visible"/>
                                      </p:to>
                                    </p:set>
                                    <p:anim calcmode="lin" valueType="num">
                                      <p:cBhvr additive="base">
                                        <p:cTn id="37" dur="500" fill="hold"/>
                                        <p:tgtEl>
                                          <p:spTgt spid="11">
                                            <p:graphicEl>
                                              <a:chart seriesIdx="0" categoryIdx="3" bldStep="ptInCategory"/>
                                            </p:graphicEl>
                                          </p:spTgt>
                                        </p:tgtEl>
                                        <p:attrNameLst>
                                          <p:attrName>ppt_x</p:attrName>
                                        </p:attrNameLst>
                                      </p:cBhvr>
                                      <p:tavLst>
                                        <p:tav tm="0">
                                          <p:val>
                                            <p:strVal val="#ppt_x"/>
                                          </p:val>
                                        </p:tav>
                                        <p:tav tm="100000">
                                          <p:val>
                                            <p:strVal val="#ppt_x"/>
                                          </p:val>
                                        </p:tav>
                                      </p:tavLst>
                                    </p:anim>
                                    <p:anim calcmode="lin" valueType="num">
                                      <p:cBhvr additive="base">
                                        <p:cTn id="38" dur="500" fill="hold"/>
                                        <p:tgtEl>
                                          <p:spTgt spid="11">
                                            <p:graphicEl>
                                              <a:chart seriesIdx="0" categoryIdx="3" bldStep="ptInCategory"/>
                                            </p:graphic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graphicEl>
                                              <a:chart seriesIdx="0" categoryIdx="4" bldStep="ptInCategory"/>
                                            </p:graphicEl>
                                          </p:spTgt>
                                        </p:tgtEl>
                                        <p:attrNameLst>
                                          <p:attrName>style.visibility</p:attrName>
                                        </p:attrNameLst>
                                      </p:cBhvr>
                                      <p:to>
                                        <p:strVal val="visible"/>
                                      </p:to>
                                    </p:set>
                                    <p:anim calcmode="lin" valueType="num">
                                      <p:cBhvr additive="base">
                                        <p:cTn id="43" dur="500" fill="hold"/>
                                        <p:tgtEl>
                                          <p:spTgt spid="11">
                                            <p:graphicEl>
                                              <a:chart seriesIdx="0" categoryIdx="4" bldStep="ptInCategory"/>
                                            </p:graphicEl>
                                          </p:spTgt>
                                        </p:tgtEl>
                                        <p:attrNameLst>
                                          <p:attrName>ppt_x</p:attrName>
                                        </p:attrNameLst>
                                      </p:cBhvr>
                                      <p:tavLst>
                                        <p:tav tm="0">
                                          <p:val>
                                            <p:strVal val="#ppt_x"/>
                                          </p:val>
                                        </p:tav>
                                        <p:tav tm="100000">
                                          <p:val>
                                            <p:strVal val="#ppt_x"/>
                                          </p:val>
                                        </p:tav>
                                      </p:tavLst>
                                    </p:anim>
                                    <p:anim calcmode="lin" valueType="num">
                                      <p:cBhvr additive="base">
                                        <p:cTn id="44" dur="500" fill="hold"/>
                                        <p:tgtEl>
                                          <p:spTgt spid="11">
                                            <p:graphicEl>
                                              <a:chart seriesIdx="0" categoryIdx="4" bldStep="ptInCategory"/>
                                            </p:graphic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graphicEl>
                                              <a:chart seriesIdx="0" categoryIdx="5" bldStep="ptInCategory"/>
                                            </p:graphicEl>
                                          </p:spTgt>
                                        </p:tgtEl>
                                        <p:attrNameLst>
                                          <p:attrName>style.visibility</p:attrName>
                                        </p:attrNameLst>
                                      </p:cBhvr>
                                      <p:to>
                                        <p:strVal val="visible"/>
                                      </p:to>
                                    </p:set>
                                    <p:anim calcmode="lin" valueType="num">
                                      <p:cBhvr additive="base">
                                        <p:cTn id="49" dur="500" fill="hold"/>
                                        <p:tgtEl>
                                          <p:spTgt spid="11">
                                            <p:graphicEl>
                                              <a:chart seriesIdx="0" categoryIdx="5" bldStep="ptInCategory"/>
                                            </p:graphicEl>
                                          </p:spTgt>
                                        </p:tgtEl>
                                        <p:attrNameLst>
                                          <p:attrName>ppt_x</p:attrName>
                                        </p:attrNameLst>
                                      </p:cBhvr>
                                      <p:tavLst>
                                        <p:tav tm="0">
                                          <p:val>
                                            <p:strVal val="#ppt_x"/>
                                          </p:val>
                                        </p:tav>
                                        <p:tav tm="100000">
                                          <p:val>
                                            <p:strVal val="#ppt_x"/>
                                          </p:val>
                                        </p:tav>
                                      </p:tavLst>
                                    </p:anim>
                                    <p:anim calcmode="lin" valueType="num">
                                      <p:cBhvr additive="base">
                                        <p:cTn id="50" dur="500" fill="hold"/>
                                        <p:tgtEl>
                                          <p:spTgt spid="11">
                                            <p:graphicEl>
                                              <a:chart seriesIdx="0" categoryIdx="5" bldStep="ptInCategory"/>
                                            </p:graphic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1">
                                            <p:graphicEl>
                                              <a:chart seriesIdx="0" categoryIdx="6" bldStep="ptInCategory"/>
                                            </p:graphicEl>
                                          </p:spTgt>
                                        </p:tgtEl>
                                        <p:attrNameLst>
                                          <p:attrName>style.visibility</p:attrName>
                                        </p:attrNameLst>
                                      </p:cBhvr>
                                      <p:to>
                                        <p:strVal val="visible"/>
                                      </p:to>
                                    </p:set>
                                    <p:anim calcmode="lin" valueType="num">
                                      <p:cBhvr additive="base">
                                        <p:cTn id="55" dur="500" fill="hold"/>
                                        <p:tgtEl>
                                          <p:spTgt spid="11">
                                            <p:graphicEl>
                                              <a:chart seriesIdx="0" categoryIdx="6" bldStep="ptInCategory"/>
                                            </p:graphicEl>
                                          </p:spTgt>
                                        </p:tgtEl>
                                        <p:attrNameLst>
                                          <p:attrName>ppt_x</p:attrName>
                                        </p:attrNameLst>
                                      </p:cBhvr>
                                      <p:tavLst>
                                        <p:tav tm="0">
                                          <p:val>
                                            <p:strVal val="#ppt_x"/>
                                          </p:val>
                                        </p:tav>
                                        <p:tav tm="100000">
                                          <p:val>
                                            <p:strVal val="#ppt_x"/>
                                          </p:val>
                                        </p:tav>
                                      </p:tavLst>
                                    </p:anim>
                                    <p:anim calcmode="lin" valueType="num">
                                      <p:cBhvr additive="base">
                                        <p:cTn id="56" dur="500" fill="hold"/>
                                        <p:tgtEl>
                                          <p:spTgt spid="11">
                                            <p:graphicEl>
                                              <a:chart seriesIdx="0" categoryIdx="6" bldStep="ptInCategory"/>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11" grpId="0">
        <p:bldSub>
          <a:bldChart bld="categoryEl"/>
        </p:bldSub>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8 Rectángulo"/>
          <p:cNvSpPr/>
          <p:nvPr/>
        </p:nvSpPr>
        <p:spPr>
          <a:xfrm>
            <a:off x="246941" y="1484784"/>
            <a:ext cx="2373278" cy="646331"/>
          </a:xfrm>
          <a:prstGeom prst="rect">
            <a:avLst/>
          </a:prstGeom>
          <a:noFill/>
        </p:spPr>
        <p:txBody>
          <a:bodyPr wrap="none" rtlCol="0">
            <a:spAutoFit/>
          </a:bodyPr>
          <a:lstStyle/>
          <a:p>
            <a:r>
              <a:rPr lang="es-ES" sz="3600" b="1" dirty="0">
                <a:solidFill>
                  <a:srgbClr val="000099"/>
                </a:solidFill>
                <a:effectLst>
                  <a:outerShdw blurRad="38100" dist="38100" dir="2700000" algn="tl">
                    <a:srgbClr val="000000">
                      <a:alpha val="43137"/>
                    </a:srgbClr>
                  </a:outerShdw>
                </a:effectLst>
                <a:latin typeface="Arial" pitchFamily="34" charset="0"/>
                <a:cs typeface="Arial" pitchFamily="34" charset="0"/>
              </a:rPr>
              <a:t>6-10 Años</a:t>
            </a:r>
          </a:p>
        </p:txBody>
      </p:sp>
      <p:sp>
        <p:nvSpPr>
          <p:cNvPr id="6" name="2 Rectángulo"/>
          <p:cNvSpPr/>
          <p:nvPr/>
        </p:nvSpPr>
        <p:spPr>
          <a:xfrm>
            <a:off x="703384" y="3252739"/>
            <a:ext cx="2245038" cy="646331"/>
          </a:xfrm>
          <a:prstGeom prst="rect">
            <a:avLst/>
          </a:prstGeom>
          <a:noFill/>
        </p:spPr>
        <p:txBody>
          <a:bodyPr wrap="none" rtlCol="0">
            <a:spAutoFit/>
          </a:bodyPr>
          <a:lstStyle/>
          <a:p>
            <a:r>
              <a:rPr lang="es-ES" sz="3600" b="1" dirty="0">
                <a:solidFill>
                  <a:srgbClr val="000099"/>
                </a:solidFill>
                <a:effectLst>
                  <a:outerShdw blurRad="38100" dist="38100" dir="2700000" algn="tl">
                    <a:srgbClr val="000000">
                      <a:alpha val="43137"/>
                    </a:srgbClr>
                  </a:outerShdw>
                </a:effectLst>
                <a:latin typeface="Arial" pitchFamily="34" charset="0"/>
                <a:cs typeface="Arial" pitchFamily="34" charset="0"/>
              </a:rPr>
              <a:t> 3-5 Años</a:t>
            </a:r>
          </a:p>
        </p:txBody>
      </p:sp>
      <p:sp>
        <p:nvSpPr>
          <p:cNvPr id="7" name="1 CuadroTexto"/>
          <p:cNvSpPr txBox="1"/>
          <p:nvPr/>
        </p:nvSpPr>
        <p:spPr>
          <a:xfrm>
            <a:off x="1186639" y="4665340"/>
            <a:ext cx="2116798" cy="646331"/>
          </a:xfrm>
          <a:prstGeom prst="rect">
            <a:avLst/>
          </a:prstGeom>
          <a:noFill/>
        </p:spPr>
        <p:txBody>
          <a:bodyPr wrap="none" rtlCol="0">
            <a:spAutoFit/>
          </a:bodyPr>
          <a:lstStyle/>
          <a:p>
            <a:r>
              <a:rPr lang="es-ES" sz="3600" b="1" dirty="0" smtClean="0">
                <a:solidFill>
                  <a:srgbClr val="000099"/>
                </a:solidFill>
                <a:effectLst>
                  <a:outerShdw blurRad="38100" dist="38100" dir="2700000" algn="tl">
                    <a:srgbClr val="000000">
                      <a:alpha val="43137"/>
                    </a:srgbClr>
                  </a:outerShdw>
                </a:effectLst>
                <a:latin typeface="Arial" pitchFamily="34" charset="0"/>
                <a:cs typeface="Arial" pitchFamily="34" charset="0"/>
              </a:rPr>
              <a:t>1-2 Años</a:t>
            </a:r>
            <a:endParaRPr lang="es-ES" sz="3600" b="1" dirty="0">
              <a:solidFill>
                <a:srgbClr val="000099"/>
              </a:solidFill>
              <a:effectLst>
                <a:outerShdw blurRad="38100" dist="38100" dir="2700000" algn="tl">
                  <a:srgbClr val="000000">
                    <a:alpha val="43137"/>
                  </a:srgbClr>
                </a:outerShdw>
              </a:effectLst>
              <a:latin typeface="Arial" pitchFamily="34" charset="0"/>
              <a:cs typeface="Arial" pitchFamily="34" charset="0"/>
            </a:endParaRPr>
          </a:p>
        </p:txBody>
      </p:sp>
      <p:graphicFrame>
        <p:nvGraphicFramePr>
          <p:cNvPr id="11" name="4 Diagrama"/>
          <p:cNvGraphicFramePr/>
          <p:nvPr>
            <p:extLst/>
          </p:nvPr>
        </p:nvGraphicFramePr>
        <p:xfrm>
          <a:off x="2201510" y="938517"/>
          <a:ext cx="5040560" cy="53092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5 CuadroTexto"/>
          <p:cNvSpPr txBox="1"/>
          <p:nvPr/>
        </p:nvSpPr>
        <p:spPr>
          <a:xfrm>
            <a:off x="7301845" y="1053897"/>
            <a:ext cx="4210217" cy="1077218"/>
          </a:xfrm>
          <a:prstGeom prst="rect">
            <a:avLst/>
          </a:prstGeom>
          <a:noFill/>
        </p:spPr>
        <p:txBody>
          <a:bodyPr wrap="square" rtlCol="0">
            <a:spAutoFit/>
          </a:bodyPr>
          <a:lstStyle/>
          <a:p>
            <a:pPr algn="ctr"/>
            <a:r>
              <a:rPr lang="es-ES" sz="1600" b="1" dirty="0" smtClean="0">
                <a:latin typeface="Arial" pitchFamily="34" charset="0"/>
                <a:cs typeface="Arial" pitchFamily="34" charset="0"/>
              </a:rPr>
              <a:t>AGENDA PATRIOTICA</a:t>
            </a:r>
          </a:p>
          <a:p>
            <a:pPr algn="just"/>
            <a:r>
              <a:rPr lang="es-ES" sz="1600" dirty="0">
                <a:latin typeface="Arial" pitchFamily="34" charset="0"/>
                <a:cs typeface="Arial" pitchFamily="34" charset="0"/>
              </a:rPr>
              <a:t>Soberanía productiva con </a:t>
            </a:r>
            <a:r>
              <a:rPr lang="es-ES" sz="1600" dirty="0" smtClean="0">
                <a:latin typeface="Arial" pitchFamily="34" charset="0"/>
                <a:cs typeface="Arial" pitchFamily="34" charset="0"/>
              </a:rPr>
              <a:t>diversifican y </a:t>
            </a:r>
            <a:r>
              <a:rPr lang="es-ES" sz="1600" dirty="0">
                <a:latin typeface="Arial" pitchFamily="34" charset="0"/>
                <a:cs typeface="Arial" pitchFamily="34" charset="0"/>
              </a:rPr>
              <a:t>desarrollo integral sin la dictadura </a:t>
            </a:r>
            <a:r>
              <a:rPr lang="es-ES" sz="1600" dirty="0" smtClean="0">
                <a:latin typeface="Arial" pitchFamily="34" charset="0"/>
                <a:cs typeface="Arial" pitchFamily="34" charset="0"/>
              </a:rPr>
              <a:t>del </a:t>
            </a:r>
            <a:r>
              <a:rPr lang="es-ES" sz="1600" dirty="0">
                <a:latin typeface="Arial" pitchFamily="34" charset="0"/>
                <a:cs typeface="Arial" pitchFamily="34" charset="0"/>
              </a:rPr>
              <a:t>mercado capitalista</a:t>
            </a:r>
            <a:endParaRPr lang="es-ES" sz="1600" dirty="0" smtClean="0">
              <a:latin typeface="Arial" pitchFamily="34" charset="0"/>
              <a:cs typeface="Arial" pitchFamily="34" charset="0"/>
            </a:endParaRPr>
          </a:p>
        </p:txBody>
      </p:sp>
      <p:sp>
        <p:nvSpPr>
          <p:cNvPr id="13" name="6 CuadroTexto"/>
          <p:cNvSpPr txBox="1"/>
          <p:nvPr/>
        </p:nvSpPr>
        <p:spPr>
          <a:xfrm>
            <a:off x="6678519" y="2175522"/>
            <a:ext cx="5068003" cy="2800767"/>
          </a:xfrm>
          <a:prstGeom prst="rect">
            <a:avLst/>
          </a:prstGeom>
          <a:noFill/>
        </p:spPr>
        <p:txBody>
          <a:bodyPr wrap="square" rtlCol="0">
            <a:spAutoFit/>
          </a:bodyPr>
          <a:lstStyle/>
          <a:p>
            <a:pPr algn="ctr"/>
            <a:r>
              <a:rPr lang="es-ES" sz="1600" b="1" dirty="0" smtClean="0">
                <a:latin typeface="Arial" pitchFamily="34" charset="0"/>
                <a:cs typeface="Arial" pitchFamily="34" charset="0"/>
              </a:rPr>
              <a:t>Plan Sectorial</a:t>
            </a:r>
          </a:p>
          <a:p>
            <a:pPr algn="ctr"/>
            <a:r>
              <a:rPr lang="es-ES" sz="1600" dirty="0">
                <a:latin typeface="Arial" pitchFamily="34" charset="0"/>
                <a:cs typeface="Arial" pitchFamily="34" charset="0"/>
              </a:rPr>
              <a:t>Sanidad Agropecuaria e Inocuidad </a:t>
            </a:r>
            <a:endParaRPr lang="es-ES" sz="1600" dirty="0" smtClean="0">
              <a:latin typeface="Arial" pitchFamily="34" charset="0"/>
              <a:cs typeface="Arial" pitchFamily="34" charset="0"/>
            </a:endParaRPr>
          </a:p>
          <a:p>
            <a:pPr algn="ctr"/>
            <a:r>
              <a:rPr lang="es-ES" sz="1600" dirty="0" smtClean="0">
                <a:latin typeface="Arial" pitchFamily="34" charset="0"/>
                <a:cs typeface="Arial" pitchFamily="34" charset="0"/>
              </a:rPr>
              <a:t>Alimentaria</a:t>
            </a:r>
          </a:p>
          <a:p>
            <a:pPr algn="ctr"/>
            <a:r>
              <a:rPr lang="es-ES" sz="1600" b="1" dirty="0" smtClean="0">
                <a:latin typeface="Arial" pitchFamily="34" charset="0"/>
                <a:cs typeface="Arial" pitchFamily="34" charset="0"/>
              </a:rPr>
              <a:t>Objetivos de la Política</a:t>
            </a:r>
          </a:p>
          <a:p>
            <a:pPr marL="285750" indent="-285750" algn="ctr">
              <a:buFont typeface="Wingdings" panose="05000000000000000000" pitchFamily="2" charset="2"/>
              <a:buChar char="q"/>
            </a:pPr>
            <a:r>
              <a:rPr lang="es-ES" sz="1600" dirty="0">
                <a:latin typeface="Arial" pitchFamily="34" charset="0"/>
                <a:cs typeface="Arial" pitchFamily="34" charset="0"/>
              </a:rPr>
              <a:t>Disminuir el riesgo por el consumo de </a:t>
            </a:r>
            <a:endParaRPr lang="es-ES" sz="1600" dirty="0" smtClean="0">
              <a:latin typeface="Arial" pitchFamily="34" charset="0"/>
              <a:cs typeface="Arial" pitchFamily="34" charset="0"/>
            </a:endParaRPr>
          </a:p>
          <a:p>
            <a:pPr algn="ctr"/>
            <a:r>
              <a:rPr lang="es-ES" sz="1600" dirty="0" smtClean="0">
                <a:latin typeface="Arial" pitchFamily="34" charset="0"/>
                <a:cs typeface="Arial" pitchFamily="34" charset="0"/>
              </a:rPr>
              <a:t>alimentos Contaminados</a:t>
            </a:r>
          </a:p>
          <a:p>
            <a:pPr marL="285750" indent="-285750" algn="ctr">
              <a:buFont typeface="Wingdings" panose="05000000000000000000" pitchFamily="2" charset="2"/>
              <a:buChar char="q"/>
            </a:pPr>
            <a:r>
              <a:rPr lang="es-ES" sz="1600" dirty="0">
                <a:latin typeface="Arial" pitchFamily="34" charset="0"/>
                <a:cs typeface="Arial" pitchFamily="34" charset="0"/>
              </a:rPr>
              <a:t>Mejorar y mantener el estatus sanitario </a:t>
            </a:r>
            <a:endParaRPr lang="es-ES" sz="1600" dirty="0" smtClean="0">
              <a:latin typeface="Arial" pitchFamily="34" charset="0"/>
              <a:cs typeface="Arial" pitchFamily="34" charset="0"/>
            </a:endParaRPr>
          </a:p>
          <a:p>
            <a:pPr algn="ctr"/>
            <a:r>
              <a:rPr lang="es-ES" sz="1600" dirty="0" smtClean="0">
                <a:latin typeface="Arial" pitchFamily="34" charset="0"/>
                <a:cs typeface="Arial" pitchFamily="34" charset="0"/>
              </a:rPr>
              <a:t>de la población animal </a:t>
            </a:r>
            <a:r>
              <a:rPr lang="es-ES" sz="1600" dirty="0">
                <a:latin typeface="Arial" pitchFamily="34" charset="0"/>
                <a:cs typeface="Arial" pitchFamily="34" charset="0"/>
              </a:rPr>
              <a:t>del país</a:t>
            </a:r>
            <a:r>
              <a:rPr lang="es-ES" sz="1600" dirty="0" smtClean="0">
                <a:latin typeface="Arial" pitchFamily="34" charset="0"/>
                <a:cs typeface="Arial" pitchFamily="34" charset="0"/>
              </a:rPr>
              <a:t>.</a:t>
            </a:r>
          </a:p>
          <a:p>
            <a:pPr marL="285750" indent="-285750" algn="ctr">
              <a:buFont typeface="Wingdings" panose="05000000000000000000" pitchFamily="2" charset="2"/>
              <a:buChar char="q"/>
            </a:pPr>
            <a:r>
              <a:rPr lang="es-ES" sz="1600" dirty="0" smtClean="0">
                <a:latin typeface="Arial" pitchFamily="34" charset="0"/>
                <a:cs typeface="Arial" pitchFamily="34" charset="0"/>
              </a:rPr>
              <a:t> </a:t>
            </a:r>
            <a:r>
              <a:rPr lang="es-ES" sz="1600" dirty="0">
                <a:latin typeface="Arial" pitchFamily="34" charset="0"/>
                <a:cs typeface="Arial" pitchFamily="34" charset="0"/>
              </a:rPr>
              <a:t>Proteger y mejorar la condición </a:t>
            </a:r>
            <a:r>
              <a:rPr lang="es-ES" sz="1600" dirty="0" smtClean="0">
                <a:latin typeface="Arial" pitchFamily="34" charset="0"/>
                <a:cs typeface="Arial" pitchFamily="34" charset="0"/>
              </a:rPr>
              <a:t>fitosanitaria</a:t>
            </a:r>
          </a:p>
          <a:p>
            <a:pPr algn="ctr"/>
            <a:r>
              <a:rPr lang="es-ES" sz="1600" dirty="0" smtClean="0">
                <a:latin typeface="Arial" pitchFamily="34" charset="0"/>
                <a:cs typeface="Arial" pitchFamily="34" charset="0"/>
              </a:rPr>
              <a:t> </a:t>
            </a:r>
            <a:r>
              <a:rPr lang="es-ES" sz="1600" dirty="0">
                <a:latin typeface="Arial" pitchFamily="34" charset="0"/>
                <a:cs typeface="Arial" pitchFamily="34" charset="0"/>
              </a:rPr>
              <a:t>del </a:t>
            </a:r>
            <a:r>
              <a:rPr lang="es-ES" sz="1600" dirty="0" smtClean="0">
                <a:latin typeface="Arial" pitchFamily="34" charset="0"/>
                <a:cs typeface="Arial" pitchFamily="34" charset="0"/>
              </a:rPr>
              <a:t>patrimonio </a:t>
            </a:r>
            <a:r>
              <a:rPr lang="es-ES" sz="1600" dirty="0">
                <a:latin typeface="Arial" pitchFamily="34" charset="0"/>
                <a:cs typeface="Arial" pitchFamily="34" charset="0"/>
              </a:rPr>
              <a:t>productivo agrícola y forestal. </a:t>
            </a:r>
          </a:p>
          <a:p>
            <a:pPr algn="ctr"/>
            <a:endParaRPr lang="es-ES" sz="1600" dirty="0">
              <a:latin typeface="Arial" pitchFamily="34" charset="0"/>
              <a:cs typeface="Arial" pitchFamily="34" charset="0"/>
            </a:endParaRPr>
          </a:p>
        </p:txBody>
      </p:sp>
      <p:sp>
        <p:nvSpPr>
          <p:cNvPr id="14" name="7 CuadroTexto"/>
          <p:cNvSpPr txBox="1"/>
          <p:nvPr/>
        </p:nvSpPr>
        <p:spPr>
          <a:xfrm>
            <a:off x="6678520" y="4766659"/>
            <a:ext cx="4833542" cy="1077218"/>
          </a:xfrm>
          <a:prstGeom prst="rect">
            <a:avLst/>
          </a:prstGeom>
          <a:noFill/>
        </p:spPr>
        <p:txBody>
          <a:bodyPr wrap="square" rtlCol="0">
            <a:spAutoFit/>
          </a:bodyPr>
          <a:lstStyle/>
          <a:p>
            <a:pPr algn="ctr"/>
            <a:r>
              <a:rPr lang="es-ES" sz="1600" b="1" dirty="0" smtClean="0">
                <a:latin typeface="Arial" pitchFamily="34" charset="0"/>
                <a:cs typeface="Arial" pitchFamily="34" charset="0"/>
              </a:rPr>
              <a:t>OBJETIVOS DE GESTION</a:t>
            </a:r>
          </a:p>
          <a:p>
            <a:pPr marL="285750" indent="-285750" algn="ctr">
              <a:buFont typeface="Wingdings" panose="05000000000000000000" pitchFamily="2" charset="2"/>
              <a:buChar char="q"/>
            </a:pPr>
            <a:r>
              <a:rPr lang="es-ES" sz="1600" dirty="0">
                <a:latin typeface="Arial" panose="020B0604020202020204" pitchFamily="34" charset="0"/>
                <a:cs typeface="Arial" panose="020B0604020202020204" pitchFamily="34" charset="0"/>
              </a:rPr>
              <a:t>Consolidar la estructura sanitaria de </a:t>
            </a:r>
            <a:endParaRPr lang="es-ES" sz="1600" dirty="0" smtClean="0">
              <a:latin typeface="Arial" panose="020B0604020202020204" pitchFamily="34" charset="0"/>
              <a:cs typeface="Arial" panose="020B0604020202020204" pitchFamily="34" charset="0"/>
            </a:endParaRPr>
          </a:p>
          <a:p>
            <a:pPr algn="ctr"/>
            <a:r>
              <a:rPr lang="es-ES" sz="1600" dirty="0" smtClean="0">
                <a:latin typeface="Arial" panose="020B0604020202020204" pitchFamily="34" charset="0"/>
                <a:cs typeface="Arial" panose="020B0604020202020204" pitchFamily="34" charset="0"/>
              </a:rPr>
              <a:t>protección </a:t>
            </a:r>
            <a:r>
              <a:rPr lang="es-ES" sz="1600" dirty="0">
                <a:latin typeface="Arial" panose="020B0604020202020204" pitchFamily="34" charset="0"/>
                <a:cs typeface="Arial" panose="020B0604020202020204" pitchFamily="34" charset="0"/>
              </a:rPr>
              <a:t>y mejora de la condición sanitaria del </a:t>
            </a:r>
            <a:endParaRPr lang="es-ES" sz="1600" dirty="0" smtClean="0">
              <a:latin typeface="Arial" panose="020B0604020202020204" pitchFamily="34" charset="0"/>
              <a:cs typeface="Arial" panose="020B0604020202020204" pitchFamily="34" charset="0"/>
            </a:endParaRPr>
          </a:p>
          <a:p>
            <a:pPr algn="ctr"/>
            <a:r>
              <a:rPr lang="es-ES" sz="1600" dirty="0" smtClean="0">
                <a:latin typeface="Arial" panose="020B0604020202020204" pitchFamily="34" charset="0"/>
                <a:cs typeface="Arial" panose="020B0604020202020204" pitchFamily="34" charset="0"/>
              </a:rPr>
              <a:t>patrimonio productivo </a:t>
            </a:r>
            <a:r>
              <a:rPr lang="es-ES" sz="1600" dirty="0">
                <a:latin typeface="Arial" panose="020B0604020202020204" pitchFamily="34" charset="0"/>
                <a:cs typeface="Arial" panose="020B0604020202020204" pitchFamily="34" charset="0"/>
              </a:rPr>
              <a:t>pecuario del País</a:t>
            </a:r>
            <a:r>
              <a:rPr lang="es-ES" sz="1600" dirty="0"/>
              <a:t>.</a:t>
            </a:r>
            <a:endParaRPr lang="es-ES" sz="1600" dirty="0">
              <a:latin typeface="Arial" pitchFamily="34" charset="0"/>
              <a:cs typeface="Arial" pitchFamily="34" charset="0"/>
            </a:endParaRPr>
          </a:p>
        </p:txBody>
      </p:sp>
      <p:sp>
        <p:nvSpPr>
          <p:cNvPr id="15" name="Rectángulo 14"/>
          <p:cNvSpPr/>
          <p:nvPr/>
        </p:nvSpPr>
        <p:spPr>
          <a:xfrm>
            <a:off x="1433580" y="0"/>
            <a:ext cx="9214339" cy="707886"/>
          </a:xfrm>
          <a:prstGeom prst="rect">
            <a:avLst/>
          </a:prstGeom>
          <a:noFill/>
        </p:spPr>
        <p:txBody>
          <a:bodyPr wrap="square" lIns="91440" tIns="45720" rIns="91440" bIns="45720">
            <a:spAutoFit/>
          </a:bodyPr>
          <a:lstStyle/>
          <a:p>
            <a:pPr algn="ctr"/>
            <a:r>
              <a:rPr lang="es-ES" sz="4000" b="1" dirty="0" smtClean="0">
                <a:ln w="0"/>
                <a:solidFill>
                  <a:srgbClr val="003300"/>
                </a:solidFill>
                <a:effectLst>
                  <a:outerShdw blurRad="38100" dist="38100" dir="2700000" algn="tl">
                    <a:srgbClr val="000000">
                      <a:alpha val="43137"/>
                    </a:srgbClr>
                  </a:outerShdw>
                </a:effectLst>
                <a:latin typeface="Agency FB" panose="020B0503020202020204" pitchFamily="34" charset="0"/>
              </a:rPr>
              <a:t>MARCO ESTRATEGICO INSTITUCIONAL</a:t>
            </a:r>
            <a:endParaRPr lang="es-ES" sz="4000" b="1" cap="none" spc="0" dirty="0">
              <a:ln w="0"/>
              <a:solidFill>
                <a:srgbClr val="003300"/>
              </a:solidFill>
              <a:effectLst>
                <a:outerShdw blurRad="38100" dist="38100" dir="2700000" algn="tl">
                  <a:srgbClr val="000000">
                    <a:alpha val="43137"/>
                  </a:srgbClr>
                </a:outerShdw>
              </a:effectLst>
              <a:latin typeface="Agency FB" panose="020B0503020202020204" pitchFamily="34" charset="0"/>
            </a:endParaRPr>
          </a:p>
        </p:txBody>
      </p:sp>
    </p:spTree>
    <p:extLst>
      <p:ext uri="{BB962C8B-B14F-4D97-AF65-F5344CB8AC3E}">
        <p14:creationId xmlns:p14="http://schemas.microsoft.com/office/powerpoint/2010/main" val="1904893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par>
                          <p:cTn id="11" fill="hold">
                            <p:stCondLst>
                              <p:cond delay="0"/>
                            </p:stCondLst>
                            <p:childTnLst>
                              <p:par>
                                <p:cTn id="12" presetID="2" presetClass="entr" presetSubtype="2"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500" fill="hold"/>
                                        <p:tgtEl>
                                          <p:spTgt spid="15"/>
                                        </p:tgtEl>
                                        <p:attrNameLst>
                                          <p:attrName>ppt_x</p:attrName>
                                        </p:attrNameLst>
                                      </p:cBhvr>
                                      <p:tavLst>
                                        <p:tav tm="0">
                                          <p:val>
                                            <p:strVal val="1+#ppt_w/2"/>
                                          </p:val>
                                        </p:tav>
                                        <p:tav tm="100000">
                                          <p:val>
                                            <p:strVal val="#ppt_x"/>
                                          </p:val>
                                        </p:tav>
                                      </p:tavLst>
                                    </p:anim>
                                    <p:anim calcmode="lin" valueType="num">
                                      <p:cBhvr additive="base">
                                        <p:cTn id="15"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p:cNvPicPr>
            <a:picLocks noChangeAspect="1"/>
          </p:cNvPicPr>
          <p:nvPr>
            <p:custDataLst>
              <p:tags r:id="rId1"/>
            </p:custDataLst>
          </p:nvPr>
        </p:nvPicPr>
        <p:blipFill>
          <a:blip r:embed="rId3" cstate="print">
            <a:extLst>
              <a:ext uri="{28A0092B-C50C-407E-A947-70E740481C1C}">
                <a14:useLocalDpi xmlns:a14="http://schemas.microsoft.com/office/drawing/2010/main" val="0"/>
              </a:ext>
            </a:extLst>
          </a:blip>
          <a:stretch>
            <a:fillRect/>
          </a:stretch>
        </p:blipFill>
        <p:spPr>
          <a:xfrm>
            <a:off x="10366504" y="2039140"/>
            <a:ext cx="1081801" cy="3107509"/>
          </a:xfrm>
          <a:prstGeom prst="rect">
            <a:avLst/>
          </a:prstGeom>
          <a:effectLst>
            <a:outerShdw blurRad="50800" dist="38100" dir="2700000" algn="tl">
              <a:prstClr val="black">
                <a:alpha val="40000"/>
              </a:prstClr>
            </a:outerShdw>
          </a:effectLst>
        </p:spPr>
      </p:pic>
      <p:sp>
        <p:nvSpPr>
          <p:cNvPr id="8" name="Rectángulo 7"/>
          <p:cNvSpPr/>
          <p:nvPr/>
        </p:nvSpPr>
        <p:spPr>
          <a:xfrm>
            <a:off x="5175139" y="0"/>
            <a:ext cx="6990440" cy="769441"/>
          </a:xfrm>
          <a:prstGeom prst="rect">
            <a:avLst/>
          </a:prstGeom>
          <a:noFill/>
          <a:effectLst>
            <a:outerShdw blurRad="50800" dist="38100" dir="5400000" algn="t" rotWithShape="0">
              <a:prstClr val="black">
                <a:alpha val="40000"/>
              </a:prstClr>
            </a:outerShdw>
          </a:effectLst>
        </p:spPr>
        <p:txBody>
          <a:bodyPr wrap="none" lIns="91440" tIns="45720" rIns="91440" bIns="45720">
            <a:spAutoFit/>
          </a:bodyPr>
          <a:lstStyle/>
          <a:p>
            <a:pPr algn="ctr"/>
            <a:r>
              <a:rPr lang="es-ES" sz="4400" b="1" dirty="0" smtClean="0">
                <a:ln w="0"/>
                <a:solidFill>
                  <a:schemeClr val="accent6">
                    <a:lumMod val="50000"/>
                  </a:schemeClr>
                </a:solidFill>
                <a:effectLst>
                  <a:outerShdw blurRad="38100" dist="19050" dir="2700000" algn="tl" rotWithShape="0">
                    <a:schemeClr val="dk1">
                      <a:alpha val="40000"/>
                    </a:schemeClr>
                  </a:outerShdw>
                </a:effectLst>
              </a:rPr>
              <a:t>METAS PROGRAMADAS 2017</a:t>
            </a:r>
            <a:endParaRPr lang="es-ES" sz="4400" b="1" cap="none" spc="0" dirty="0">
              <a:ln w="0"/>
              <a:solidFill>
                <a:schemeClr val="accent6">
                  <a:lumMod val="50000"/>
                </a:schemeClr>
              </a:solidFill>
              <a:effectLst>
                <a:outerShdw blurRad="38100" dist="19050" dir="2700000" algn="tl" rotWithShape="0">
                  <a:schemeClr val="dk1">
                    <a:alpha val="40000"/>
                  </a:schemeClr>
                </a:outerShdw>
              </a:effectLst>
            </a:endParaRPr>
          </a:p>
        </p:txBody>
      </p:sp>
      <p:sp>
        <p:nvSpPr>
          <p:cNvPr id="10" name="9 CuadroTexto"/>
          <p:cNvSpPr txBox="1"/>
          <p:nvPr/>
        </p:nvSpPr>
        <p:spPr>
          <a:xfrm>
            <a:off x="2571977" y="792578"/>
            <a:ext cx="7589900" cy="369332"/>
          </a:xfrm>
          <a:prstGeom prst="rect">
            <a:avLst/>
          </a:prstGeom>
          <a:solidFill>
            <a:schemeClr val="accent6">
              <a:lumMod val="60000"/>
              <a:lumOff val="40000"/>
            </a:schemeClr>
          </a:solidFill>
          <a:ln>
            <a:solidFill>
              <a:schemeClr val="accent1">
                <a:shade val="50000"/>
              </a:schemeClr>
            </a:solidFill>
          </a:ln>
        </p:spPr>
        <p:txBody>
          <a:bodyPr wrap="square">
            <a:spAutoFit/>
          </a:bodyPr>
          <a:lstStyle/>
          <a:p>
            <a:pPr algn="ctr">
              <a:defRPr/>
            </a:pPr>
            <a:r>
              <a:rPr lang="es-ES" b="1" dirty="0" smtClean="0"/>
              <a:t> AREA NACIONAL DE REGISTRO DE INSUMOS AGRÍCOLA</a:t>
            </a:r>
            <a:endParaRPr lang="es-ES" b="1" dirty="0"/>
          </a:p>
        </p:txBody>
      </p:sp>
      <p:graphicFrame>
        <p:nvGraphicFramePr>
          <p:cNvPr id="11" name="Tabla 10"/>
          <p:cNvGraphicFramePr>
            <a:graphicFrameLocks noGrp="1"/>
          </p:cNvGraphicFramePr>
          <p:nvPr>
            <p:extLst>
              <p:ext uri="{D42A27DB-BD31-4B8C-83A1-F6EECF244321}">
                <p14:modId xmlns:p14="http://schemas.microsoft.com/office/powerpoint/2010/main" val="3167589262"/>
              </p:ext>
            </p:extLst>
          </p:nvPr>
        </p:nvGraphicFramePr>
        <p:xfrm>
          <a:off x="2209801" y="4045031"/>
          <a:ext cx="8091778" cy="2232877"/>
        </p:xfrm>
        <a:graphic>
          <a:graphicData uri="http://schemas.openxmlformats.org/drawingml/2006/table">
            <a:tbl>
              <a:tblPr firstRow="1" firstCol="1" bandRow="1">
                <a:tableStyleId>{68D230F3-CF80-4859-8CE7-A43EE81993B5}</a:tableStyleId>
              </a:tblPr>
              <a:tblGrid>
                <a:gridCol w="5366376"/>
                <a:gridCol w="920198"/>
                <a:gridCol w="1805204"/>
              </a:tblGrid>
              <a:tr h="352963">
                <a:tc>
                  <a:txBody>
                    <a:bodyPr/>
                    <a:lstStyle/>
                    <a:p>
                      <a:pPr algn="ctr">
                        <a:lnSpc>
                          <a:spcPct val="107000"/>
                        </a:lnSpc>
                        <a:spcAft>
                          <a:spcPts val="0"/>
                        </a:spcAft>
                      </a:pPr>
                      <a:r>
                        <a:rPr lang="es-ES" sz="1800" dirty="0">
                          <a:effectLst/>
                        </a:rPr>
                        <a:t>Actividad</a:t>
                      </a:r>
                      <a:endParaRPr lang="es-ES" sz="1800" dirty="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tc>
                  <a:txBody>
                    <a:bodyPr/>
                    <a:lstStyle/>
                    <a:p>
                      <a:pPr algn="ctr">
                        <a:lnSpc>
                          <a:spcPct val="107000"/>
                        </a:lnSpc>
                        <a:spcAft>
                          <a:spcPts val="0"/>
                        </a:spcAft>
                      </a:pPr>
                      <a:r>
                        <a:rPr lang="es-ES" sz="1800" dirty="0">
                          <a:effectLst/>
                        </a:rPr>
                        <a:t>Meta</a:t>
                      </a:r>
                      <a:endParaRPr lang="es-ES" sz="1800" dirty="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tc>
                  <a:txBody>
                    <a:bodyPr/>
                    <a:lstStyle/>
                    <a:p>
                      <a:pPr algn="ctr">
                        <a:lnSpc>
                          <a:spcPct val="107000"/>
                        </a:lnSpc>
                        <a:spcAft>
                          <a:spcPts val="0"/>
                        </a:spcAft>
                      </a:pPr>
                      <a:r>
                        <a:rPr lang="es-ES" sz="1800" dirty="0">
                          <a:effectLst/>
                        </a:rPr>
                        <a:t>Beneficiarios </a:t>
                      </a:r>
                      <a:endParaRPr lang="es-ES" sz="1800" dirty="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tr>
              <a:tr h="352963">
                <a:tc>
                  <a:txBody>
                    <a:bodyPr/>
                    <a:lstStyle/>
                    <a:p>
                      <a:pPr>
                        <a:lnSpc>
                          <a:spcPct val="107000"/>
                        </a:lnSpc>
                        <a:spcAft>
                          <a:spcPts val="0"/>
                        </a:spcAft>
                      </a:pPr>
                      <a:r>
                        <a:rPr lang="es-ES" sz="1800" b="0" i="0" dirty="0">
                          <a:effectLst/>
                        </a:rPr>
                        <a:t>Emisión de Padrones nacionales de insumos agrícolas</a:t>
                      </a:r>
                      <a:endParaRPr lang="es-ES" sz="1800" b="0" i="0" dirty="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B w="12700" cap="flat" cmpd="sng" algn="ctr">
                      <a:solidFill>
                        <a:srgbClr val="92D050"/>
                      </a:solidFill>
                      <a:prstDash val="solid"/>
                      <a:round/>
                      <a:headEnd type="none" w="med" len="med"/>
                      <a:tailEnd type="none" w="med" len="med"/>
                    </a:lnB>
                    <a:solidFill>
                      <a:schemeClr val="bg1"/>
                    </a:solidFill>
                  </a:tcPr>
                </a:tc>
                <a:tc>
                  <a:txBody>
                    <a:bodyPr/>
                    <a:lstStyle/>
                    <a:p>
                      <a:pPr algn="ctr">
                        <a:lnSpc>
                          <a:spcPct val="107000"/>
                        </a:lnSpc>
                        <a:spcAft>
                          <a:spcPts val="0"/>
                        </a:spcAft>
                      </a:pPr>
                      <a:r>
                        <a:rPr lang="es-ES" sz="1800" dirty="0">
                          <a:effectLst/>
                        </a:rPr>
                        <a:t>80</a:t>
                      </a:r>
                      <a:endParaRPr lang="es-ES" sz="1800" dirty="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B w="12700" cap="flat" cmpd="sng" algn="ctr">
                      <a:solidFill>
                        <a:srgbClr val="92D050"/>
                      </a:solidFill>
                      <a:prstDash val="solid"/>
                      <a:round/>
                      <a:headEnd type="none" w="med" len="med"/>
                      <a:tailEnd type="none" w="med" len="med"/>
                    </a:lnB>
                    <a:solidFill>
                      <a:schemeClr val="bg1"/>
                    </a:solidFill>
                  </a:tcPr>
                </a:tc>
                <a:tc>
                  <a:txBody>
                    <a:bodyPr/>
                    <a:lstStyle/>
                    <a:p>
                      <a:pPr algn="ctr">
                        <a:lnSpc>
                          <a:spcPct val="107000"/>
                        </a:lnSpc>
                        <a:spcAft>
                          <a:spcPts val="0"/>
                        </a:spcAft>
                      </a:pPr>
                      <a:r>
                        <a:rPr lang="es-ES" sz="1800" dirty="0">
                          <a:effectLst/>
                        </a:rPr>
                        <a:t>80</a:t>
                      </a:r>
                      <a:endParaRPr lang="es-ES" sz="1800" dirty="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B w="12700" cap="flat" cmpd="sng" algn="ctr">
                      <a:solidFill>
                        <a:srgbClr val="92D050"/>
                      </a:solidFill>
                      <a:prstDash val="solid"/>
                      <a:round/>
                      <a:headEnd type="none" w="med" len="med"/>
                      <a:tailEnd type="none" w="med" len="med"/>
                    </a:lnB>
                    <a:solidFill>
                      <a:schemeClr val="bg1"/>
                    </a:solidFill>
                  </a:tcPr>
                </a:tc>
              </a:tr>
              <a:tr h="352963">
                <a:tc>
                  <a:txBody>
                    <a:bodyPr/>
                    <a:lstStyle/>
                    <a:p>
                      <a:pPr>
                        <a:lnSpc>
                          <a:spcPct val="107000"/>
                        </a:lnSpc>
                        <a:spcAft>
                          <a:spcPts val="0"/>
                        </a:spcAft>
                      </a:pPr>
                      <a:r>
                        <a:rPr lang="es-ES" sz="1800" b="0" i="0" dirty="0">
                          <a:effectLst/>
                        </a:rPr>
                        <a:t>Emisión de Certificados de registro de Insumos agrícolas</a:t>
                      </a:r>
                      <a:endParaRPr lang="es-ES" sz="1800" b="0" i="0" dirty="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solidFill>
                      <a:schemeClr val="bg1"/>
                    </a:solidFill>
                  </a:tcPr>
                </a:tc>
                <a:tc>
                  <a:txBody>
                    <a:bodyPr/>
                    <a:lstStyle/>
                    <a:p>
                      <a:pPr algn="ctr">
                        <a:lnSpc>
                          <a:spcPct val="107000"/>
                        </a:lnSpc>
                        <a:spcAft>
                          <a:spcPts val="0"/>
                        </a:spcAft>
                      </a:pPr>
                      <a:r>
                        <a:rPr lang="es-ES" sz="1800">
                          <a:effectLst/>
                        </a:rPr>
                        <a:t>560</a:t>
                      </a:r>
                      <a:endParaRPr lang="es-ES" sz="180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solidFill>
                      <a:schemeClr val="bg1"/>
                    </a:solidFill>
                  </a:tcPr>
                </a:tc>
                <a:tc>
                  <a:txBody>
                    <a:bodyPr/>
                    <a:lstStyle/>
                    <a:p>
                      <a:pPr algn="ctr">
                        <a:lnSpc>
                          <a:spcPct val="107000"/>
                        </a:lnSpc>
                        <a:spcAft>
                          <a:spcPts val="0"/>
                        </a:spcAft>
                      </a:pPr>
                      <a:r>
                        <a:rPr lang="es-ES" sz="1800">
                          <a:effectLst/>
                        </a:rPr>
                        <a:t>80000</a:t>
                      </a:r>
                      <a:endParaRPr lang="es-ES" sz="180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solidFill>
                      <a:schemeClr val="bg1"/>
                    </a:solidFill>
                  </a:tcPr>
                </a:tc>
              </a:tr>
              <a:tr h="352963">
                <a:tc>
                  <a:txBody>
                    <a:bodyPr/>
                    <a:lstStyle/>
                    <a:p>
                      <a:pPr>
                        <a:lnSpc>
                          <a:spcPct val="107000"/>
                        </a:lnSpc>
                        <a:spcAft>
                          <a:spcPts val="0"/>
                        </a:spcAft>
                      </a:pPr>
                      <a:r>
                        <a:rPr lang="es-ES" sz="1800" b="0" i="0" dirty="0">
                          <a:effectLst/>
                        </a:rPr>
                        <a:t>Actualización de Normativas de Registro y Control de Plaguicidas</a:t>
                      </a:r>
                      <a:endParaRPr lang="es-ES" sz="1800" b="0" i="0" dirty="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solidFill>
                      <a:schemeClr val="bg1"/>
                    </a:solidFill>
                  </a:tcPr>
                </a:tc>
                <a:tc>
                  <a:txBody>
                    <a:bodyPr/>
                    <a:lstStyle/>
                    <a:p>
                      <a:pPr algn="ctr">
                        <a:lnSpc>
                          <a:spcPct val="107000"/>
                        </a:lnSpc>
                        <a:spcAft>
                          <a:spcPts val="0"/>
                        </a:spcAft>
                      </a:pPr>
                      <a:r>
                        <a:rPr lang="es-ES" sz="1800" dirty="0">
                          <a:effectLst/>
                        </a:rPr>
                        <a:t>1</a:t>
                      </a:r>
                      <a:endParaRPr lang="es-ES" sz="1800" dirty="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solidFill>
                      <a:schemeClr val="bg1"/>
                    </a:solidFill>
                  </a:tcPr>
                </a:tc>
                <a:tc>
                  <a:txBody>
                    <a:bodyPr/>
                    <a:lstStyle/>
                    <a:p>
                      <a:pPr algn="just">
                        <a:lnSpc>
                          <a:spcPct val="107000"/>
                        </a:lnSpc>
                        <a:spcAft>
                          <a:spcPts val="0"/>
                        </a:spcAft>
                      </a:pPr>
                      <a:r>
                        <a:rPr lang="es-ES" sz="1800" dirty="0" smtClean="0">
                          <a:effectLst/>
                        </a:rPr>
                        <a:t>Productores</a:t>
                      </a:r>
                      <a:r>
                        <a:rPr lang="es-ES" sz="1800" baseline="0" dirty="0" smtClean="0">
                          <a:effectLst/>
                        </a:rPr>
                        <a:t> y </a:t>
                      </a:r>
                      <a:r>
                        <a:rPr lang="es-ES" sz="1800" baseline="0" dirty="0" err="1" smtClean="0">
                          <a:effectLst/>
                        </a:rPr>
                        <a:t>pobl</a:t>
                      </a:r>
                      <a:r>
                        <a:rPr lang="es-ES" sz="1800" baseline="0" dirty="0" smtClean="0">
                          <a:effectLst/>
                        </a:rPr>
                        <a:t>. general</a:t>
                      </a:r>
                      <a:endParaRPr lang="es-ES" sz="1800" dirty="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solidFill>
                      <a:schemeClr val="bg1"/>
                    </a:solidFill>
                  </a:tcPr>
                </a:tc>
              </a:tr>
              <a:tr h="353215">
                <a:tc>
                  <a:txBody>
                    <a:bodyPr/>
                    <a:lstStyle/>
                    <a:p>
                      <a:pPr>
                        <a:lnSpc>
                          <a:spcPct val="107000"/>
                        </a:lnSpc>
                        <a:spcAft>
                          <a:spcPts val="0"/>
                        </a:spcAft>
                      </a:pPr>
                      <a:r>
                        <a:rPr lang="es-ES" sz="1800" b="0" i="0" dirty="0">
                          <a:effectLst/>
                        </a:rPr>
                        <a:t>Inspecciones y/o fiscalizaciones a empresas Registrantes y Comercializadoras</a:t>
                      </a:r>
                      <a:endParaRPr lang="es-ES" sz="1800" b="0" i="0" dirty="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solidFill>
                      <a:schemeClr val="bg1"/>
                    </a:solidFill>
                  </a:tcPr>
                </a:tc>
                <a:tc>
                  <a:txBody>
                    <a:bodyPr/>
                    <a:lstStyle/>
                    <a:p>
                      <a:pPr algn="ctr">
                        <a:lnSpc>
                          <a:spcPct val="107000"/>
                        </a:lnSpc>
                        <a:spcAft>
                          <a:spcPts val="0"/>
                        </a:spcAft>
                      </a:pPr>
                      <a:r>
                        <a:rPr lang="es-ES" sz="1800">
                          <a:effectLst/>
                        </a:rPr>
                        <a:t>24</a:t>
                      </a:r>
                      <a:endParaRPr lang="es-ES" sz="180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solidFill>
                      <a:schemeClr val="bg1"/>
                    </a:solidFill>
                  </a:tcPr>
                </a:tc>
                <a:tc>
                  <a:txBody>
                    <a:bodyPr/>
                    <a:lstStyle/>
                    <a:p>
                      <a:pPr algn="just">
                        <a:lnSpc>
                          <a:spcPct val="107000"/>
                        </a:lnSpc>
                        <a:spcAft>
                          <a:spcPts val="0"/>
                        </a:spcAft>
                      </a:pPr>
                      <a:r>
                        <a:rPr lang="es-ES" sz="1800" dirty="0" smtClean="0">
                          <a:effectLst/>
                        </a:rPr>
                        <a:t>Productores y usuarios</a:t>
                      </a:r>
                      <a:endParaRPr lang="es-ES" sz="1800" dirty="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solidFill>
                      <a:schemeClr val="bg1"/>
                    </a:solidFill>
                  </a:tcPr>
                </a:tc>
              </a:tr>
            </a:tbl>
          </a:graphicData>
        </a:graphic>
      </p:graphicFrame>
      <p:graphicFrame>
        <p:nvGraphicFramePr>
          <p:cNvPr id="12" name="Diagrama 11"/>
          <p:cNvGraphicFramePr/>
          <p:nvPr>
            <p:extLst>
              <p:ext uri="{D42A27DB-BD31-4B8C-83A1-F6EECF244321}">
                <p14:modId xmlns:p14="http://schemas.microsoft.com/office/powerpoint/2010/main" val="4104541501"/>
              </p:ext>
            </p:extLst>
          </p:nvPr>
        </p:nvGraphicFramePr>
        <p:xfrm>
          <a:off x="5235989" y="1265894"/>
          <a:ext cx="3863915" cy="266740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3" name="Llamada de flecha a la derecha 12"/>
          <p:cNvSpPr/>
          <p:nvPr/>
        </p:nvSpPr>
        <p:spPr>
          <a:xfrm>
            <a:off x="2571976" y="1616100"/>
            <a:ext cx="2474567" cy="1824395"/>
          </a:xfrm>
          <a:prstGeom prst="rightArrowCallout">
            <a:avLst/>
          </a:prstGeom>
          <a:ln w="28575"/>
        </p:spPr>
        <p:style>
          <a:lnRef idx="2">
            <a:schemeClr val="accent4"/>
          </a:lnRef>
          <a:fillRef idx="1">
            <a:schemeClr val="lt1"/>
          </a:fillRef>
          <a:effectRef idx="0">
            <a:schemeClr val="accent4"/>
          </a:effectRef>
          <a:fontRef idx="minor">
            <a:schemeClr val="dk1"/>
          </a:fontRef>
        </p:style>
        <p:txBody>
          <a:bodyPr rtlCol="0" anchor="ctr"/>
          <a:lstStyle/>
          <a:p>
            <a:pPr algn="ctr"/>
            <a:r>
              <a:rPr lang="es-ES" b="1" dirty="0">
                <a:solidFill>
                  <a:srgbClr val="0070C0"/>
                </a:solidFill>
              </a:rPr>
              <a:t>GESTIÓN DE PLAGUICIDAS, FERTILIZANTES Y SUSTANCIAS AFINES</a:t>
            </a:r>
          </a:p>
        </p:txBody>
      </p:sp>
      <p:sp>
        <p:nvSpPr>
          <p:cNvPr id="14" name="Rectángulo 13"/>
          <p:cNvSpPr/>
          <p:nvPr/>
        </p:nvSpPr>
        <p:spPr>
          <a:xfrm>
            <a:off x="5947685" y="3440494"/>
            <a:ext cx="2584174" cy="3048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dirty="0" smtClean="0">
                <a:solidFill>
                  <a:srgbClr val="FF0000"/>
                </a:solidFill>
              </a:rPr>
              <a:t>ACTIVIDADES CENTRALES</a:t>
            </a:r>
            <a:endParaRPr lang="es-ES" b="1" dirty="0">
              <a:solidFill>
                <a:srgbClr val="FF0000"/>
              </a:solidFill>
            </a:endParaRPr>
          </a:p>
        </p:txBody>
      </p:sp>
    </p:spTree>
    <p:extLst>
      <p:ext uri="{BB962C8B-B14F-4D97-AF65-F5344CB8AC3E}">
        <p14:creationId xmlns:p14="http://schemas.microsoft.com/office/powerpoint/2010/main" val="1458213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ángulo 7"/>
          <p:cNvSpPr/>
          <p:nvPr/>
        </p:nvSpPr>
        <p:spPr>
          <a:xfrm>
            <a:off x="5175139" y="0"/>
            <a:ext cx="6990440" cy="769441"/>
          </a:xfrm>
          <a:prstGeom prst="rect">
            <a:avLst/>
          </a:prstGeom>
          <a:noFill/>
          <a:effectLst>
            <a:outerShdw blurRad="50800" dist="38100" dir="5400000" algn="t" rotWithShape="0">
              <a:prstClr val="black">
                <a:alpha val="40000"/>
              </a:prstClr>
            </a:outerShdw>
          </a:effectLst>
        </p:spPr>
        <p:txBody>
          <a:bodyPr wrap="none" lIns="91440" tIns="45720" rIns="91440" bIns="45720">
            <a:spAutoFit/>
          </a:bodyPr>
          <a:lstStyle/>
          <a:p>
            <a:pPr algn="ctr"/>
            <a:r>
              <a:rPr lang="es-ES" sz="4400" b="1" dirty="0" smtClean="0">
                <a:ln w="0"/>
                <a:solidFill>
                  <a:schemeClr val="accent6">
                    <a:lumMod val="50000"/>
                  </a:schemeClr>
                </a:solidFill>
                <a:effectLst>
                  <a:outerShdw blurRad="38100" dist="19050" dir="2700000" algn="tl" rotWithShape="0">
                    <a:schemeClr val="dk1">
                      <a:alpha val="40000"/>
                    </a:schemeClr>
                  </a:outerShdw>
                </a:effectLst>
              </a:rPr>
              <a:t>METAS PROGRAMADAS 2017</a:t>
            </a:r>
            <a:endParaRPr lang="es-ES" sz="4400" b="1" cap="none" spc="0" dirty="0">
              <a:ln w="0"/>
              <a:solidFill>
                <a:schemeClr val="accent6">
                  <a:lumMod val="50000"/>
                </a:schemeClr>
              </a:solidFill>
              <a:effectLst>
                <a:outerShdw blurRad="38100" dist="19050" dir="2700000" algn="tl" rotWithShape="0">
                  <a:schemeClr val="dk1">
                    <a:alpha val="40000"/>
                  </a:schemeClr>
                </a:outerShdw>
              </a:effectLst>
            </a:endParaRPr>
          </a:p>
        </p:txBody>
      </p:sp>
      <p:graphicFrame>
        <p:nvGraphicFramePr>
          <p:cNvPr id="15" name="Tabla 14"/>
          <p:cNvGraphicFramePr>
            <a:graphicFrameLocks noGrp="1"/>
          </p:cNvGraphicFramePr>
          <p:nvPr>
            <p:extLst>
              <p:ext uri="{D42A27DB-BD31-4B8C-83A1-F6EECF244321}">
                <p14:modId xmlns:p14="http://schemas.microsoft.com/office/powerpoint/2010/main" val="4074980047"/>
              </p:ext>
            </p:extLst>
          </p:nvPr>
        </p:nvGraphicFramePr>
        <p:xfrm>
          <a:off x="3500399" y="1242594"/>
          <a:ext cx="3443435" cy="2974690"/>
        </p:xfrm>
        <a:graphic>
          <a:graphicData uri="http://schemas.openxmlformats.org/drawingml/2006/table">
            <a:tbl>
              <a:tblPr firstRow="1" firstCol="1" bandRow="1">
                <a:tableStyleId>{93296810-A885-4BE3-A3E7-6D5BEEA58F35}</a:tableStyleId>
              </a:tblPr>
              <a:tblGrid>
                <a:gridCol w="1481071"/>
                <a:gridCol w="1962364"/>
              </a:tblGrid>
              <a:tr h="594861">
                <a:tc gridSpan="2">
                  <a:txBody>
                    <a:bodyPr/>
                    <a:lstStyle/>
                    <a:p>
                      <a:pPr algn="ctr">
                        <a:spcAft>
                          <a:spcPts val="0"/>
                        </a:spcAft>
                      </a:pPr>
                      <a:r>
                        <a:rPr lang="es-ES" sz="2000" b="1" dirty="0" smtClean="0">
                          <a:solidFill>
                            <a:schemeClr val="tx1"/>
                          </a:solidFill>
                          <a:effectLst/>
                          <a:latin typeface="Arial Narrow" panose="020B0606020202030204" pitchFamily="34" charset="0"/>
                          <a:ea typeface="Times New Roman" panose="02020603050405020304" pitchFamily="18" charset="0"/>
                        </a:rPr>
                        <a:t>APOYO A LA APERTURA DE MERCADOS</a:t>
                      </a:r>
                      <a:endParaRPr lang="es-ES" sz="2000" b="1" dirty="0">
                        <a:solidFill>
                          <a:schemeClr val="tx1"/>
                        </a:solidFill>
                        <a:effectLst/>
                        <a:latin typeface="Arial Narrow" panose="020B0606020202030204" pitchFamily="34" charset="0"/>
                        <a:ea typeface="Times New Roman" panose="02020603050405020304" pitchFamily="18" charset="0"/>
                      </a:endParaRPr>
                    </a:p>
                  </a:txBody>
                  <a:tcPr marL="68580" marR="68580" marT="0" marB="0" anchor="ctr"/>
                </a:tc>
                <a:tc hMerge="1">
                  <a:txBody>
                    <a:bodyPr/>
                    <a:lstStyle/>
                    <a:p>
                      <a:pPr algn="ctr">
                        <a:spcAft>
                          <a:spcPts val="0"/>
                        </a:spcAft>
                      </a:pPr>
                      <a:endParaRPr lang="es-ES" sz="1600" b="1" dirty="0">
                        <a:solidFill>
                          <a:schemeClr val="tx1"/>
                        </a:solidFill>
                        <a:effectLst/>
                        <a:latin typeface="Arial Narrow" panose="020B0606020202030204" pitchFamily="34" charset="0"/>
                        <a:ea typeface="Times New Roman" panose="02020603050405020304" pitchFamily="18" charset="0"/>
                      </a:endParaRPr>
                    </a:p>
                  </a:txBody>
                  <a:tcPr marL="68580" marR="68580" marT="0" marB="0"/>
                </a:tc>
              </a:tr>
              <a:tr h="586206">
                <a:tc>
                  <a:txBody>
                    <a:bodyPr/>
                    <a:lstStyle/>
                    <a:p>
                      <a:pPr algn="ctr">
                        <a:spcAft>
                          <a:spcPts val="0"/>
                        </a:spcAft>
                      </a:pPr>
                      <a:r>
                        <a:rPr lang="es-ES_tradnl" sz="1600" dirty="0" smtClean="0">
                          <a:solidFill>
                            <a:schemeClr val="tx1"/>
                          </a:solidFill>
                          <a:effectLst/>
                        </a:rPr>
                        <a:t> </a:t>
                      </a:r>
                      <a:endParaRPr lang="es-ES" sz="1600" dirty="0" smtClean="0">
                        <a:solidFill>
                          <a:schemeClr val="tx1"/>
                        </a:solidFill>
                        <a:effectLst/>
                      </a:endParaRPr>
                    </a:p>
                    <a:p>
                      <a:pPr algn="ctr">
                        <a:spcAft>
                          <a:spcPts val="0"/>
                        </a:spcAft>
                      </a:pPr>
                      <a:r>
                        <a:rPr lang="es-ES_tradnl" sz="1600" dirty="0" smtClean="0">
                          <a:solidFill>
                            <a:schemeClr val="tx1"/>
                          </a:solidFill>
                          <a:effectLst/>
                        </a:rPr>
                        <a:t>PAÍS</a:t>
                      </a:r>
                      <a:r>
                        <a:rPr lang="es-ES_tradnl" sz="1600" baseline="0" dirty="0" smtClean="0">
                          <a:solidFill>
                            <a:schemeClr val="tx1"/>
                          </a:solidFill>
                          <a:effectLst/>
                        </a:rPr>
                        <a:t> DESTINO</a:t>
                      </a:r>
                      <a:endParaRPr lang="es-ES" sz="1600" dirty="0" smtClean="0">
                        <a:solidFill>
                          <a:schemeClr val="tx1"/>
                        </a:solidFill>
                        <a:effectLst/>
                      </a:endParaRPr>
                    </a:p>
                    <a:p>
                      <a:pPr algn="ctr">
                        <a:spcAft>
                          <a:spcPts val="0"/>
                        </a:spcAft>
                      </a:pPr>
                      <a:r>
                        <a:rPr lang="es-ES_tradnl" sz="1600" dirty="0" smtClean="0">
                          <a:solidFill>
                            <a:schemeClr val="tx1"/>
                          </a:solidFill>
                          <a:effectLst/>
                        </a:rPr>
                        <a:t> </a:t>
                      </a:r>
                      <a:endParaRPr lang="es-ES" sz="1600" b="1" dirty="0">
                        <a:solidFill>
                          <a:schemeClr val="tx1"/>
                        </a:solidFill>
                        <a:effectLst/>
                        <a:latin typeface="Arial Narrow" panose="020B0606020202030204" pitchFamily="34" charset="0"/>
                        <a:ea typeface="Times New Roman" panose="02020603050405020304" pitchFamily="18" charset="0"/>
                      </a:endParaRPr>
                    </a:p>
                  </a:txBody>
                  <a:tcPr marL="68580" marR="68580" marT="0" marB="0"/>
                </a:tc>
                <a:tc>
                  <a:txBody>
                    <a:bodyPr/>
                    <a:lstStyle/>
                    <a:p>
                      <a:pPr algn="ctr">
                        <a:spcAft>
                          <a:spcPts val="0"/>
                        </a:spcAft>
                      </a:pPr>
                      <a:r>
                        <a:rPr lang="es-ES_tradnl" sz="1600" dirty="0" smtClean="0">
                          <a:solidFill>
                            <a:schemeClr val="tx1"/>
                          </a:solidFill>
                          <a:effectLst/>
                        </a:rPr>
                        <a:t> </a:t>
                      </a:r>
                      <a:endParaRPr lang="es-ES" sz="1600" dirty="0" smtClean="0">
                        <a:solidFill>
                          <a:schemeClr val="tx1"/>
                        </a:solidFill>
                        <a:effectLst/>
                      </a:endParaRPr>
                    </a:p>
                    <a:p>
                      <a:pPr algn="ctr">
                        <a:spcAft>
                          <a:spcPts val="0"/>
                        </a:spcAft>
                      </a:pPr>
                      <a:r>
                        <a:rPr lang="es-ES_tradnl" sz="1600" dirty="0" smtClean="0">
                          <a:solidFill>
                            <a:schemeClr val="tx1"/>
                          </a:solidFill>
                          <a:effectLst/>
                        </a:rPr>
                        <a:t>PRODUCTO </a:t>
                      </a:r>
                      <a:endParaRPr lang="es-ES" sz="1600" b="1" dirty="0">
                        <a:solidFill>
                          <a:schemeClr val="tx1"/>
                        </a:solidFill>
                        <a:effectLst/>
                        <a:latin typeface="Arial Narrow" panose="020B0606020202030204" pitchFamily="34" charset="0"/>
                        <a:ea typeface="Times New Roman" panose="02020603050405020304" pitchFamily="18" charset="0"/>
                      </a:endParaRPr>
                    </a:p>
                  </a:txBody>
                  <a:tcPr marL="68580" marR="68580" marT="0" marB="0"/>
                </a:tc>
              </a:tr>
              <a:tr h="356151">
                <a:tc>
                  <a:txBody>
                    <a:bodyPr/>
                    <a:lstStyle/>
                    <a:p>
                      <a:pPr algn="ctr">
                        <a:spcAft>
                          <a:spcPts val="0"/>
                        </a:spcAft>
                      </a:pPr>
                      <a:r>
                        <a:rPr lang="es-ES" sz="1600" b="1" dirty="0" smtClean="0">
                          <a:solidFill>
                            <a:schemeClr val="lt1"/>
                          </a:solidFill>
                          <a:effectLst/>
                          <a:latin typeface="+mn-lt"/>
                          <a:ea typeface="+mn-ea"/>
                        </a:rPr>
                        <a:t>CHINA</a:t>
                      </a:r>
                      <a:endParaRPr lang="es-ES" sz="1600" b="1" dirty="0">
                        <a:solidFill>
                          <a:schemeClr val="tx1"/>
                        </a:solidFill>
                        <a:effectLst/>
                        <a:latin typeface="Arial Narrow" panose="020B0606020202030204" pitchFamily="34" charset="0"/>
                        <a:ea typeface="Times New Roman" panose="02020603050405020304" pitchFamily="18" charset="0"/>
                      </a:endParaRPr>
                    </a:p>
                  </a:txBody>
                  <a:tcPr marL="68580" marR="68580" marT="0" marB="0" anchor="ctr"/>
                </a:tc>
                <a:tc>
                  <a:txBody>
                    <a:bodyPr/>
                    <a:lstStyle/>
                    <a:p>
                      <a:pPr algn="ctr">
                        <a:spcAft>
                          <a:spcPts val="0"/>
                        </a:spcAft>
                      </a:pPr>
                      <a:r>
                        <a:rPr lang="es-ES" sz="1600" b="0" dirty="0" smtClean="0">
                          <a:effectLst/>
                          <a:latin typeface="+mn-lt"/>
                          <a:ea typeface="+mn-ea"/>
                        </a:rPr>
                        <a:t>SOYA</a:t>
                      </a:r>
                      <a:endParaRPr lang="es-ES" sz="1600" b="1" dirty="0">
                        <a:effectLst/>
                        <a:latin typeface="Arial Narrow" panose="020B0606020202030204" pitchFamily="34" charset="0"/>
                        <a:ea typeface="Times New Roman" panose="02020603050405020304" pitchFamily="18" charset="0"/>
                      </a:endParaRPr>
                    </a:p>
                  </a:txBody>
                  <a:tcPr marL="68580" marR="68580" marT="0" marB="0" anchor="ctr"/>
                </a:tc>
              </a:tr>
              <a:tr h="396390">
                <a:tc>
                  <a:txBody>
                    <a:bodyPr/>
                    <a:lstStyle/>
                    <a:p>
                      <a:pPr algn="ctr">
                        <a:spcAft>
                          <a:spcPts val="0"/>
                        </a:spcAft>
                      </a:pPr>
                      <a:r>
                        <a:rPr lang="es-ES" sz="1600" b="1" dirty="0" smtClean="0">
                          <a:solidFill>
                            <a:schemeClr val="lt1"/>
                          </a:solidFill>
                          <a:effectLst/>
                          <a:latin typeface="+mn-lt"/>
                          <a:ea typeface="+mn-ea"/>
                        </a:rPr>
                        <a:t>MEXICO</a:t>
                      </a:r>
                      <a:endParaRPr lang="es-ES" sz="1600" b="1" dirty="0">
                        <a:solidFill>
                          <a:schemeClr val="tx1"/>
                        </a:solidFill>
                        <a:effectLst/>
                        <a:latin typeface="Arial Narrow" panose="020B0606020202030204" pitchFamily="34" charset="0"/>
                        <a:ea typeface="Times New Roman" panose="02020603050405020304" pitchFamily="18" charset="0"/>
                      </a:endParaRPr>
                    </a:p>
                  </a:txBody>
                  <a:tcPr marL="68580" marR="68580" marT="0" marB="0" anchor="ctr"/>
                </a:tc>
                <a:tc>
                  <a:txBody>
                    <a:bodyPr/>
                    <a:lstStyle/>
                    <a:p>
                      <a:pPr algn="ctr">
                        <a:spcAft>
                          <a:spcPts val="0"/>
                        </a:spcAft>
                      </a:pPr>
                      <a:r>
                        <a:rPr lang="es-ES" sz="1600" b="0" dirty="0" smtClean="0">
                          <a:effectLst/>
                          <a:latin typeface="+mn-lt"/>
                          <a:ea typeface="+mn-ea"/>
                        </a:rPr>
                        <a:t>QUINUA</a:t>
                      </a:r>
                      <a:endParaRPr lang="es-ES" sz="1600" b="1" dirty="0">
                        <a:effectLst/>
                        <a:latin typeface="Arial Narrow" panose="020B0606020202030204" pitchFamily="34" charset="0"/>
                        <a:ea typeface="Times New Roman" panose="02020603050405020304" pitchFamily="18" charset="0"/>
                      </a:endParaRPr>
                    </a:p>
                  </a:txBody>
                  <a:tcPr marL="68580" marR="68580" marT="0" marB="0" anchor="ctr"/>
                </a:tc>
              </a:tr>
              <a:tr h="28807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_tradnl" sz="1600" dirty="0" smtClean="0">
                          <a:effectLst/>
                        </a:rPr>
                        <a:t> </a:t>
                      </a:r>
                      <a:r>
                        <a:rPr lang="es-ES" sz="1600" dirty="0" smtClean="0">
                          <a:effectLst/>
                        </a:rPr>
                        <a:t>PERU</a:t>
                      </a:r>
                      <a:endParaRPr lang="es-ES" sz="1600" b="1" dirty="0">
                        <a:solidFill>
                          <a:schemeClr val="tx1"/>
                        </a:solidFill>
                        <a:effectLst/>
                        <a:latin typeface="Arial Narrow" panose="020B0606020202030204" pitchFamily="34" charset="0"/>
                        <a:ea typeface="Times New Roman" panose="02020603050405020304" pitchFamily="18" charset="0"/>
                      </a:endParaRPr>
                    </a:p>
                  </a:txBody>
                  <a:tcPr marL="68580" marR="68580"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600" b="0" dirty="0" smtClean="0">
                          <a:effectLst/>
                          <a:latin typeface="+mn-lt"/>
                          <a:ea typeface="+mn-ea"/>
                        </a:rPr>
                        <a:t>LIMON</a:t>
                      </a:r>
                      <a:endParaRPr lang="es-ES" sz="1600" b="1" dirty="0" smtClean="0">
                        <a:effectLst/>
                        <a:latin typeface="Arial Narrow" panose="020B0606020202030204" pitchFamily="34" charset="0"/>
                        <a:ea typeface="Times New Roman" panose="02020603050405020304" pitchFamily="18" charset="0"/>
                      </a:endParaRPr>
                    </a:p>
                  </a:txBody>
                  <a:tcPr marL="68580" marR="68580" marT="0" marB="0" anchor="ctr"/>
                </a:tc>
              </a:tr>
              <a:tr h="59295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_tradnl" sz="1600" dirty="0" smtClean="0">
                          <a:effectLst/>
                        </a:rPr>
                        <a:t>E.E.U.U.</a:t>
                      </a:r>
                      <a:endParaRPr lang="es-ES" sz="1600" b="1" dirty="0" smtClean="0">
                        <a:solidFill>
                          <a:schemeClr val="tx1"/>
                        </a:solidFill>
                        <a:effectLst/>
                        <a:latin typeface="Arial Narrow" panose="020B0606020202030204" pitchFamily="34" charset="0"/>
                        <a:ea typeface="Times New Roman" panose="02020603050405020304" pitchFamily="18" charset="0"/>
                      </a:endParaRPr>
                    </a:p>
                  </a:txBody>
                  <a:tcPr marL="68580" marR="68580"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600" dirty="0" smtClean="0">
                          <a:effectLst/>
                        </a:rPr>
                        <a:t>ARÀNDANOS</a:t>
                      </a:r>
                      <a:endParaRPr lang="es-ES" sz="1600" b="1" dirty="0" smtClean="0">
                        <a:effectLst/>
                        <a:latin typeface="Arial Narrow" panose="020B0606020202030204" pitchFamily="34" charset="0"/>
                        <a:ea typeface="Times New Roman" panose="02020603050405020304" pitchFamily="18" charset="0"/>
                      </a:endParaRPr>
                    </a:p>
                  </a:txBody>
                  <a:tcPr marL="68580" marR="68580" marT="0" marB="0" anchor="ctr"/>
                </a:tc>
              </a:tr>
            </a:tbl>
          </a:graphicData>
        </a:graphic>
      </p:graphicFrame>
      <p:sp>
        <p:nvSpPr>
          <p:cNvPr id="16" name="9 CuadroTexto"/>
          <p:cNvSpPr txBox="1"/>
          <p:nvPr/>
        </p:nvSpPr>
        <p:spPr>
          <a:xfrm>
            <a:off x="3500399" y="792580"/>
            <a:ext cx="7078342" cy="369332"/>
          </a:xfrm>
          <a:prstGeom prst="rect">
            <a:avLst/>
          </a:prstGeom>
          <a:solidFill>
            <a:schemeClr val="accent6">
              <a:lumMod val="60000"/>
              <a:lumOff val="40000"/>
            </a:schemeClr>
          </a:solidFill>
          <a:ln>
            <a:solidFill>
              <a:schemeClr val="accent1">
                <a:shade val="50000"/>
              </a:schemeClr>
            </a:solidFill>
          </a:ln>
        </p:spPr>
        <p:txBody>
          <a:bodyPr wrap="square">
            <a:spAutoFit/>
          </a:bodyPr>
          <a:lstStyle/>
          <a:p>
            <a:pPr algn="ctr">
              <a:defRPr/>
            </a:pPr>
            <a:r>
              <a:rPr lang="es-ES" b="1" dirty="0" smtClean="0"/>
              <a:t> AREA NACIONAL DE VIGILANCIA EPIFITIOLÓGICA</a:t>
            </a:r>
            <a:endParaRPr lang="es-ES" b="1" dirty="0"/>
          </a:p>
        </p:txBody>
      </p:sp>
      <p:graphicFrame>
        <p:nvGraphicFramePr>
          <p:cNvPr id="17" name="Marcador de contenido 4"/>
          <p:cNvGraphicFramePr>
            <a:graphicFrameLocks noGrp="1"/>
          </p:cNvGraphicFramePr>
          <p:nvPr>
            <p:ph sz="half" idx="10"/>
            <p:extLst>
              <p:ext uri="{D42A27DB-BD31-4B8C-83A1-F6EECF244321}">
                <p14:modId xmlns:p14="http://schemas.microsoft.com/office/powerpoint/2010/main" val="2372390301"/>
              </p:ext>
            </p:extLst>
          </p:nvPr>
        </p:nvGraphicFramePr>
        <p:xfrm>
          <a:off x="6959506" y="1242593"/>
          <a:ext cx="3619235" cy="3002782"/>
        </p:xfrm>
        <a:graphic>
          <a:graphicData uri="http://schemas.openxmlformats.org/drawingml/2006/table">
            <a:tbl>
              <a:tblPr firstRow="1" firstCol="1" bandRow="1">
                <a:tableStyleId>{93296810-A885-4BE3-A3E7-6D5BEEA58F35}</a:tableStyleId>
              </a:tblPr>
              <a:tblGrid>
                <a:gridCol w="1931174"/>
                <a:gridCol w="1688061"/>
              </a:tblGrid>
              <a:tr h="556474">
                <a:tc gridSpan="2">
                  <a:txBody>
                    <a:bodyPr/>
                    <a:lstStyle/>
                    <a:p>
                      <a:pPr algn="ctr">
                        <a:spcAft>
                          <a:spcPts val="0"/>
                        </a:spcAft>
                      </a:pPr>
                      <a:r>
                        <a:rPr lang="es-ES" sz="1800" dirty="0" smtClean="0">
                          <a:solidFill>
                            <a:schemeClr val="tx1"/>
                          </a:solidFill>
                          <a:effectLst/>
                          <a:latin typeface="Arial Narrow" panose="020B0606020202030204" pitchFamily="34" charset="0"/>
                          <a:ea typeface="Times New Roman" panose="02020603050405020304" pitchFamily="18" charset="0"/>
                        </a:rPr>
                        <a:t>MEDIDAS</a:t>
                      </a:r>
                      <a:r>
                        <a:rPr lang="es-ES" sz="1800" baseline="0" dirty="0" smtClean="0">
                          <a:solidFill>
                            <a:schemeClr val="tx1"/>
                          </a:solidFill>
                          <a:effectLst/>
                          <a:latin typeface="Arial Narrow" panose="020B0606020202030204" pitchFamily="34" charset="0"/>
                          <a:ea typeface="Times New Roman" panose="02020603050405020304" pitchFamily="18" charset="0"/>
                        </a:rPr>
                        <a:t> FITOSANITARIAS PARA IMPORTAR PRODUCTOS VEGETALES</a:t>
                      </a:r>
                      <a:endParaRPr lang="es-ES" sz="1800" dirty="0">
                        <a:solidFill>
                          <a:schemeClr val="tx1"/>
                        </a:solidFill>
                        <a:effectLst/>
                        <a:latin typeface="Arial Narrow" panose="020B0606020202030204" pitchFamily="34" charset="0"/>
                        <a:ea typeface="Times New Roman" panose="02020603050405020304" pitchFamily="18" charset="0"/>
                      </a:endParaRPr>
                    </a:p>
                  </a:txBody>
                  <a:tcPr marL="68580" marR="68580" marT="0" marB="0"/>
                </a:tc>
                <a:tc hMerge="1">
                  <a:txBody>
                    <a:bodyPr/>
                    <a:lstStyle/>
                    <a:p>
                      <a:pPr algn="ctr">
                        <a:spcAft>
                          <a:spcPts val="0"/>
                        </a:spcAft>
                      </a:pPr>
                      <a:endParaRPr lang="es-ES" sz="1800" dirty="0">
                        <a:solidFill>
                          <a:schemeClr val="tx1"/>
                        </a:solidFill>
                        <a:effectLst/>
                        <a:latin typeface="Arial Narrow" panose="020B0606020202030204" pitchFamily="34" charset="0"/>
                        <a:ea typeface="Times New Roman" panose="02020603050405020304" pitchFamily="18" charset="0"/>
                      </a:endParaRPr>
                    </a:p>
                  </a:txBody>
                  <a:tcPr marL="68580" marR="68580" marT="0" marB="0"/>
                </a:tc>
              </a:tr>
              <a:tr h="804714">
                <a:tc>
                  <a:txBody>
                    <a:bodyPr/>
                    <a:lstStyle/>
                    <a:p>
                      <a:pPr algn="ctr">
                        <a:spcAft>
                          <a:spcPts val="0"/>
                        </a:spcAft>
                      </a:pPr>
                      <a:r>
                        <a:rPr lang="es-ES_tradnl" sz="1800" dirty="0">
                          <a:solidFill>
                            <a:schemeClr val="tx1"/>
                          </a:solidFill>
                          <a:effectLst/>
                        </a:rPr>
                        <a:t> </a:t>
                      </a:r>
                      <a:endParaRPr lang="es-ES" sz="1800" dirty="0">
                        <a:solidFill>
                          <a:schemeClr val="tx1"/>
                        </a:solidFill>
                        <a:effectLst/>
                      </a:endParaRPr>
                    </a:p>
                    <a:p>
                      <a:pPr algn="ctr">
                        <a:spcAft>
                          <a:spcPts val="0"/>
                        </a:spcAft>
                      </a:pPr>
                      <a:r>
                        <a:rPr lang="es-ES_tradnl" sz="1800" dirty="0">
                          <a:solidFill>
                            <a:schemeClr val="tx1"/>
                          </a:solidFill>
                          <a:effectLst/>
                        </a:rPr>
                        <a:t>PAÍS ORIGEN</a:t>
                      </a:r>
                      <a:endParaRPr lang="es-ES" sz="1800" dirty="0">
                        <a:solidFill>
                          <a:schemeClr val="tx1"/>
                        </a:solidFill>
                        <a:effectLst/>
                      </a:endParaRPr>
                    </a:p>
                    <a:p>
                      <a:pPr algn="ctr">
                        <a:spcAft>
                          <a:spcPts val="0"/>
                        </a:spcAft>
                      </a:pPr>
                      <a:r>
                        <a:rPr lang="es-ES_tradnl" sz="1800" dirty="0">
                          <a:solidFill>
                            <a:schemeClr val="tx1"/>
                          </a:solidFill>
                          <a:effectLst/>
                        </a:rPr>
                        <a:t> </a:t>
                      </a:r>
                      <a:endParaRPr lang="es-ES" sz="1800" dirty="0">
                        <a:solidFill>
                          <a:schemeClr val="tx1"/>
                        </a:solidFill>
                        <a:effectLst/>
                        <a:latin typeface="Arial Narrow" panose="020B0606020202030204" pitchFamily="34" charset="0"/>
                        <a:ea typeface="Times New Roman" panose="02020603050405020304" pitchFamily="18" charset="0"/>
                      </a:endParaRPr>
                    </a:p>
                  </a:txBody>
                  <a:tcPr marL="68580" marR="68580" marT="0" marB="0"/>
                </a:tc>
                <a:tc>
                  <a:txBody>
                    <a:bodyPr/>
                    <a:lstStyle/>
                    <a:p>
                      <a:pPr algn="ctr">
                        <a:spcAft>
                          <a:spcPts val="0"/>
                        </a:spcAft>
                      </a:pPr>
                      <a:r>
                        <a:rPr lang="es-ES_tradnl" sz="1800" dirty="0">
                          <a:solidFill>
                            <a:schemeClr val="tx1"/>
                          </a:solidFill>
                          <a:effectLst/>
                        </a:rPr>
                        <a:t> </a:t>
                      </a:r>
                      <a:endParaRPr lang="es-ES" sz="1800" dirty="0">
                        <a:solidFill>
                          <a:schemeClr val="tx1"/>
                        </a:solidFill>
                        <a:effectLst/>
                      </a:endParaRPr>
                    </a:p>
                    <a:p>
                      <a:pPr algn="ctr">
                        <a:spcAft>
                          <a:spcPts val="0"/>
                        </a:spcAft>
                      </a:pPr>
                      <a:r>
                        <a:rPr lang="es-ES_tradnl" sz="1800" dirty="0">
                          <a:solidFill>
                            <a:schemeClr val="tx1"/>
                          </a:solidFill>
                          <a:effectLst/>
                        </a:rPr>
                        <a:t>PRODUCTO</a:t>
                      </a:r>
                      <a:endParaRPr lang="es-ES" sz="1800" dirty="0">
                        <a:solidFill>
                          <a:schemeClr val="tx1"/>
                        </a:solidFill>
                        <a:effectLst/>
                      </a:endParaRPr>
                    </a:p>
                    <a:p>
                      <a:pPr algn="ctr">
                        <a:spcAft>
                          <a:spcPts val="0"/>
                        </a:spcAft>
                      </a:pPr>
                      <a:r>
                        <a:rPr lang="es-ES_tradnl" sz="1800" dirty="0">
                          <a:solidFill>
                            <a:schemeClr val="tx1"/>
                          </a:solidFill>
                          <a:effectLst/>
                        </a:rPr>
                        <a:t> </a:t>
                      </a:r>
                      <a:endParaRPr lang="es-ES" sz="1800" dirty="0">
                        <a:solidFill>
                          <a:schemeClr val="tx1"/>
                        </a:solidFill>
                        <a:effectLst/>
                        <a:latin typeface="Arial Narrow" panose="020B0606020202030204" pitchFamily="34" charset="0"/>
                        <a:ea typeface="Times New Roman" panose="02020603050405020304" pitchFamily="18" charset="0"/>
                      </a:endParaRPr>
                    </a:p>
                  </a:txBody>
                  <a:tcPr marL="68580" marR="68580" marT="0" marB="0"/>
                </a:tc>
              </a:tr>
              <a:tr h="281348">
                <a:tc>
                  <a:txBody>
                    <a:bodyPr/>
                    <a:lstStyle/>
                    <a:p>
                      <a:pPr algn="ctr">
                        <a:spcAft>
                          <a:spcPts val="0"/>
                        </a:spcAft>
                      </a:pPr>
                      <a:r>
                        <a:rPr lang="es-ES_tradnl" sz="1600" dirty="0" smtClean="0">
                          <a:effectLst/>
                        </a:rPr>
                        <a:t>ARGENTINA</a:t>
                      </a:r>
                      <a:endParaRPr lang="es-ES" sz="1600" dirty="0">
                        <a:solidFill>
                          <a:schemeClr val="tx1"/>
                        </a:solidFill>
                        <a:effectLst/>
                        <a:latin typeface="Arial Narrow" panose="020B0606020202030204" pitchFamily="34" charset="0"/>
                        <a:ea typeface="Times New Roman" panose="02020603050405020304" pitchFamily="18" charset="0"/>
                      </a:endParaRPr>
                    </a:p>
                  </a:txBody>
                  <a:tcPr marL="68580" marR="68580" marT="0" marB="0"/>
                </a:tc>
                <a:tc>
                  <a:txBody>
                    <a:bodyPr/>
                    <a:lstStyle/>
                    <a:p>
                      <a:pPr marL="174625" indent="0" algn="ctr">
                        <a:spcAft>
                          <a:spcPts val="0"/>
                        </a:spcAft>
                        <a:buFontTx/>
                        <a:buNone/>
                      </a:pPr>
                      <a:r>
                        <a:rPr lang="es-ES" sz="1600" dirty="0" smtClean="0">
                          <a:solidFill>
                            <a:schemeClr val="tx1"/>
                          </a:solidFill>
                          <a:effectLst/>
                          <a:latin typeface="Arial Narrow" panose="020B0606020202030204" pitchFamily="34" charset="0"/>
                          <a:ea typeface="Times New Roman" panose="02020603050405020304" pitchFamily="18" charset="0"/>
                        </a:rPr>
                        <a:t>Zapallo (Semillas)</a:t>
                      </a:r>
                      <a:endParaRPr lang="es-ES" sz="1600" dirty="0">
                        <a:solidFill>
                          <a:schemeClr val="tx1"/>
                        </a:solidFill>
                        <a:effectLst/>
                        <a:latin typeface="Arial Narrow" panose="020B0606020202030204" pitchFamily="34" charset="0"/>
                        <a:ea typeface="Times New Roman" panose="02020603050405020304" pitchFamily="18" charset="0"/>
                      </a:endParaRPr>
                    </a:p>
                  </a:txBody>
                  <a:tcPr marL="68580" marR="68580" marT="0" marB="0"/>
                </a:tc>
              </a:tr>
              <a:tr h="286486">
                <a:tc>
                  <a:txBody>
                    <a:bodyPr/>
                    <a:lstStyle/>
                    <a:p>
                      <a:pPr algn="ctr">
                        <a:spcAft>
                          <a:spcPts val="0"/>
                        </a:spcAft>
                      </a:pPr>
                      <a:r>
                        <a:rPr lang="es-ES_tradnl" sz="1600" dirty="0">
                          <a:effectLst/>
                        </a:rPr>
                        <a:t>  </a:t>
                      </a:r>
                      <a:r>
                        <a:rPr lang="es-ES" sz="1600" dirty="0" smtClean="0">
                          <a:effectLst/>
                        </a:rPr>
                        <a:t>BRASIL</a:t>
                      </a:r>
                      <a:endParaRPr lang="es-ES" sz="1600" dirty="0">
                        <a:effectLst/>
                        <a:latin typeface="Arial Narrow" panose="020B0606020202030204" pitchFamily="34" charset="0"/>
                      </a:endParaRPr>
                    </a:p>
                  </a:txBody>
                  <a:tcPr marL="68580" marR="68580" marT="0" marB="0"/>
                </a:tc>
                <a:tc rowSpan="2">
                  <a:txBody>
                    <a:bodyPr/>
                    <a:lstStyle/>
                    <a:p>
                      <a:pPr marL="174625" indent="0" algn="ctr" defTabSz="914400" rtl="0" eaLnBrk="1" latinLnBrk="0" hangingPunct="1">
                        <a:spcAft>
                          <a:spcPts val="0"/>
                        </a:spcAft>
                        <a:buFontTx/>
                        <a:buNone/>
                      </a:pPr>
                      <a:r>
                        <a:rPr lang="es-ES_tradnl" sz="1600" kern="1200" dirty="0" smtClean="0">
                          <a:solidFill>
                            <a:schemeClr val="tx1"/>
                          </a:solidFill>
                          <a:effectLst/>
                        </a:rPr>
                        <a:t>Melón (Fruta)</a:t>
                      </a:r>
                    </a:p>
                    <a:p>
                      <a:pPr marL="174625" indent="0" algn="ctr" defTabSz="914400" rtl="0" eaLnBrk="1" latinLnBrk="0" hangingPunct="1">
                        <a:spcAft>
                          <a:spcPts val="0"/>
                        </a:spcAft>
                        <a:buFontTx/>
                        <a:buNone/>
                      </a:pPr>
                      <a:r>
                        <a:rPr lang="es-ES_tradnl" sz="1600" kern="1200" dirty="0" smtClean="0">
                          <a:solidFill>
                            <a:schemeClr val="tx1"/>
                          </a:solidFill>
                          <a:effectLst/>
                          <a:latin typeface="Arial Narrow" panose="020B0606020202030204" pitchFamily="34" charset="0"/>
                          <a:ea typeface="Times New Roman" panose="02020603050405020304" pitchFamily="18" charset="0"/>
                          <a:cs typeface="+mn-cs"/>
                        </a:rPr>
                        <a:t>Chía</a:t>
                      </a:r>
                      <a:r>
                        <a:rPr lang="es-ES_tradnl" sz="1600" kern="1200" baseline="0" dirty="0" smtClean="0">
                          <a:solidFill>
                            <a:schemeClr val="tx1"/>
                          </a:solidFill>
                          <a:effectLst/>
                          <a:latin typeface="Arial Narrow" panose="020B0606020202030204" pitchFamily="34" charset="0"/>
                          <a:ea typeface="Times New Roman" panose="02020603050405020304" pitchFamily="18" charset="0"/>
                          <a:cs typeface="+mn-cs"/>
                        </a:rPr>
                        <a:t> (Granos)</a:t>
                      </a:r>
                      <a:endParaRPr lang="es-ES_tradnl" sz="1600" kern="1200" dirty="0">
                        <a:solidFill>
                          <a:schemeClr val="tx1"/>
                        </a:solidFill>
                        <a:effectLst/>
                        <a:latin typeface="Arial Narrow" panose="020B0606020202030204" pitchFamily="34" charset="0"/>
                        <a:ea typeface="Times New Roman" panose="02020603050405020304" pitchFamily="18" charset="0"/>
                        <a:cs typeface="+mn-cs"/>
                      </a:endParaRPr>
                    </a:p>
                  </a:txBody>
                  <a:tcPr marL="68580" marR="68580" marT="0" marB="0"/>
                </a:tc>
              </a:tr>
              <a:tr h="286486">
                <a:tc>
                  <a:txBody>
                    <a:bodyPr/>
                    <a:lstStyle/>
                    <a:p>
                      <a:pPr algn="ctr">
                        <a:spcAft>
                          <a:spcPts val="0"/>
                        </a:spcAft>
                      </a:pPr>
                      <a:r>
                        <a:rPr lang="es-ES" sz="1600" dirty="0" smtClean="0">
                          <a:effectLst/>
                          <a:latin typeface="Arial Narrow" panose="020B0606020202030204" pitchFamily="34" charset="0"/>
                        </a:rPr>
                        <a:t>PARAGUAY</a:t>
                      </a:r>
                      <a:endParaRPr lang="es-ES" sz="1600" dirty="0">
                        <a:effectLst/>
                        <a:latin typeface="Arial Narrow" panose="020B0606020202030204" pitchFamily="34" charset="0"/>
                      </a:endParaRPr>
                    </a:p>
                  </a:txBody>
                  <a:tcPr marL="68580" marR="68580" marT="0" marB="0"/>
                </a:tc>
                <a:tc vMerge="1">
                  <a:txBody>
                    <a:bodyPr/>
                    <a:lstStyle/>
                    <a:p>
                      <a:endParaRPr lang="es-ES"/>
                    </a:p>
                  </a:txBody>
                  <a:tcPr/>
                </a:tc>
              </a:tr>
              <a:tr h="28134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_tradnl" sz="1600" dirty="0" smtClean="0">
                          <a:solidFill>
                            <a:schemeClr val="lt1"/>
                          </a:solidFill>
                          <a:effectLst/>
                          <a:latin typeface="+mn-lt"/>
                          <a:ea typeface="+mn-ea"/>
                        </a:rPr>
                        <a:t>URUGUAY</a:t>
                      </a:r>
                      <a:endParaRPr lang="es-ES" sz="1600" dirty="0" smtClean="0">
                        <a:solidFill>
                          <a:schemeClr val="tx1"/>
                        </a:solidFill>
                        <a:effectLst/>
                        <a:latin typeface="Arial Narrow" panose="020B0606020202030204" pitchFamily="34" charset="0"/>
                        <a:ea typeface="Times New Roman" panose="02020603050405020304" pitchFamily="18" charset="0"/>
                      </a:endParaRPr>
                    </a:p>
                  </a:txBody>
                  <a:tcPr marL="68580" marR="68580" marT="0" marB="0"/>
                </a:tc>
                <a:tc>
                  <a:txBody>
                    <a:bodyPr/>
                    <a:lstStyle/>
                    <a:p>
                      <a:pPr marL="174625" indent="0" algn="ctr">
                        <a:spcAft>
                          <a:spcPts val="0"/>
                        </a:spcAft>
                        <a:buFontTx/>
                        <a:buNone/>
                      </a:pPr>
                      <a:r>
                        <a:rPr lang="es-ES" sz="1600" dirty="0" smtClean="0">
                          <a:solidFill>
                            <a:schemeClr val="tx1"/>
                          </a:solidFill>
                          <a:effectLst/>
                          <a:latin typeface="Arial Narrow" panose="020B0606020202030204" pitchFamily="34" charset="0"/>
                          <a:ea typeface="Times New Roman" panose="02020603050405020304" pitchFamily="18" charset="0"/>
                        </a:rPr>
                        <a:t>Pasto (Semillas)</a:t>
                      </a:r>
                      <a:endParaRPr lang="es-ES" sz="1600" dirty="0">
                        <a:solidFill>
                          <a:schemeClr val="tx1"/>
                        </a:solidFill>
                        <a:effectLst/>
                        <a:latin typeface="Arial Narrow" panose="020B0606020202030204" pitchFamily="34" charset="0"/>
                        <a:ea typeface="Times New Roman" panose="02020603050405020304" pitchFamily="18" charset="0"/>
                      </a:endParaRPr>
                    </a:p>
                  </a:txBody>
                  <a:tcPr marL="68580" marR="68580" marT="0" marB="0"/>
                </a:tc>
              </a:tr>
              <a:tr h="476868">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600" dirty="0" smtClean="0">
                          <a:solidFill>
                            <a:schemeClr val="bg1"/>
                          </a:solidFill>
                          <a:effectLst/>
                          <a:latin typeface="Arial Narrow" panose="020B0606020202030204" pitchFamily="34" charset="0"/>
                          <a:ea typeface="Times New Roman" panose="02020603050405020304" pitchFamily="18" charset="0"/>
                        </a:rPr>
                        <a:t>EL</a:t>
                      </a:r>
                      <a:r>
                        <a:rPr lang="es-ES" sz="1600" baseline="0" dirty="0" smtClean="0">
                          <a:solidFill>
                            <a:schemeClr val="bg1"/>
                          </a:solidFill>
                          <a:effectLst/>
                          <a:latin typeface="Arial Narrow" panose="020B0606020202030204" pitchFamily="34" charset="0"/>
                          <a:ea typeface="Times New Roman" panose="02020603050405020304" pitchFamily="18" charset="0"/>
                        </a:rPr>
                        <a:t> SALVADOR</a:t>
                      </a:r>
                      <a:endParaRPr lang="es-ES" sz="1600" dirty="0" smtClean="0">
                        <a:solidFill>
                          <a:schemeClr val="bg1"/>
                        </a:solidFill>
                        <a:effectLst/>
                        <a:latin typeface="Arial Narrow" panose="020B0606020202030204" pitchFamily="34" charset="0"/>
                        <a:ea typeface="Times New Roman" panose="02020603050405020304" pitchFamily="18" charset="0"/>
                      </a:endParaRPr>
                    </a:p>
                  </a:txBody>
                  <a:tcPr marL="68580" marR="68580" marT="0" marB="0" anchor="ctr"/>
                </a:tc>
                <a:tc>
                  <a:txBody>
                    <a:bodyPr/>
                    <a:lstStyle/>
                    <a:p>
                      <a:pPr marL="174625" indent="0" algn="ctr">
                        <a:spcAft>
                          <a:spcPts val="0"/>
                        </a:spcAft>
                        <a:buFontTx/>
                        <a:buNone/>
                      </a:pPr>
                      <a:r>
                        <a:rPr lang="es-ES" sz="1600" dirty="0" smtClean="0">
                          <a:solidFill>
                            <a:schemeClr val="tx1"/>
                          </a:solidFill>
                          <a:effectLst/>
                          <a:latin typeface="Arial Narrow" panose="020B0606020202030204" pitchFamily="34" charset="0"/>
                          <a:ea typeface="Times New Roman" panose="02020603050405020304" pitchFamily="18" charset="0"/>
                        </a:rPr>
                        <a:t>Banano (</a:t>
                      </a:r>
                      <a:r>
                        <a:rPr lang="es-ES" sz="1600" dirty="0" err="1" smtClean="0">
                          <a:solidFill>
                            <a:schemeClr val="tx1"/>
                          </a:solidFill>
                          <a:effectLst/>
                          <a:latin typeface="Arial Narrow" panose="020B0606020202030204" pitchFamily="34" charset="0"/>
                          <a:ea typeface="Times New Roman" panose="02020603050405020304" pitchFamily="18" charset="0"/>
                        </a:rPr>
                        <a:t>Plantines</a:t>
                      </a:r>
                      <a:r>
                        <a:rPr lang="es-ES" sz="1600" dirty="0" smtClean="0">
                          <a:solidFill>
                            <a:schemeClr val="tx1"/>
                          </a:solidFill>
                          <a:effectLst/>
                          <a:latin typeface="Arial Narrow" panose="020B0606020202030204" pitchFamily="34" charset="0"/>
                          <a:ea typeface="Times New Roman" panose="02020603050405020304" pitchFamily="18" charset="0"/>
                        </a:rPr>
                        <a:t>)</a:t>
                      </a:r>
                      <a:endParaRPr lang="es-ES" sz="1600" dirty="0">
                        <a:solidFill>
                          <a:schemeClr val="tx1"/>
                        </a:solidFill>
                        <a:effectLst/>
                        <a:latin typeface="Arial Narrow" panose="020B0606020202030204" pitchFamily="34" charset="0"/>
                        <a:ea typeface="Times New Roman" panose="02020603050405020304" pitchFamily="18" charset="0"/>
                      </a:endParaRPr>
                    </a:p>
                  </a:txBody>
                  <a:tcPr marL="68580" marR="68580" marT="0" marB="0"/>
                </a:tc>
              </a:tr>
            </a:tbl>
          </a:graphicData>
        </a:graphic>
      </p:graphicFrame>
      <p:pic>
        <p:nvPicPr>
          <p:cNvPr id="18" name="Imagen 17"/>
          <p:cNvPicPr/>
          <p:nvPr/>
        </p:nvPicPr>
        <p:blipFill rotWithShape="1">
          <a:blip r:embed="rId3"/>
          <a:srcRect l="21307" t="22798" r="51911" b="17442"/>
          <a:stretch/>
        </p:blipFill>
        <p:spPr bwMode="auto">
          <a:xfrm>
            <a:off x="661148" y="4113703"/>
            <a:ext cx="2702858" cy="2687073"/>
          </a:xfrm>
          <a:prstGeom prst="rect">
            <a:avLst/>
          </a:prstGeom>
          <a:ln>
            <a:noFill/>
          </a:ln>
          <a:effectLst>
            <a:outerShdw blurRad="190500" algn="tl" rotWithShape="0">
              <a:srgbClr val="000000">
                <a:alpha val="70000"/>
              </a:srgbClr>
            </a:outerShdw>
          </a:effectLst>
          <a:extLst>
            <a:ext uri="{53640926-AAD7-44D8-BBD7-CCE9431645EC}">
              <a14:shadowObscured xmlns:a14="http://schemas.microsoft.com/office/drawing/2010/main"/>
            </a:ext>
          </a:extLst>
        </p:spPr>
      </p:pic>
      <p:pic>
        <p:nvPicPr>
          <p:cNvPr id="19" name="Imagen 18"/>
          <p:cNvPicPr>
            <a:picLocks noChangeAspect="1"/>
          </p:cNvPicPr>
          <p:nvPr/>
        </p:nvPicPr>
        <p:blipFill>
          <a:blip r:embed="rId4"/>
          <a:stretch>
            <a:fillRect/>
          </a:stretch>
        </p:blipFill>
        <p:spPr>
          <a:xfrm>
            <a:off x="661148" y="977246"/>
            <a:ext cx="2839251" cy="3136457"/>
          </a:xfrm>
          <a:prstGeom prst="rect">
            <a:avLst/>
          </a:prstGeom>
          <a:ln>
            <a:solidFill>
              <a:schemeClr val="bg1"/>
            </a:solidFill>
          </a:ln>
          <a:effectLst/>
        </p:spPr>
      </p:pic>
      <p:graphicFrame>
        <p:nvGraphicFramePr>
          <p:cNvPr id="21" name="Tabla 20"/>
          <p:cNvGraphicFramePr>
            <a:graphicFrameLocks noGrp="1"/>
          </p:cNvGraphicFramePr>
          <p:nvPr>
            <p:extLst>
              <p:ext uri="{D42A27DB-BD31-4B8C-83A1-F6EECF244321}">
                <p14:modId xmlns:p14="http://schemas.microsoft.com/office/powerpoint/2010/main" val="3616754613"/>
              </p:ext>
            </p:extLst>
          </p:nvPr>
        </p:nvGraphicFramePr>
        <p:xfrm>
          <a:off x="3860172" y="4436959"/>
          <a:ext cx="6439528" cy="1684509"/>
        </p:xfrm>
        <a:graphic>
          <a:graphicData uri="http://schemas.openxmlformats.org/drawingml/2006/table">
            <a:tbl>
              <a:tblPr firstRow="1" firstCol="1" bandRow="1">
                <a:tableStyleId>{68D230F3-CF80-4859-8CE7-A43EE81993B5}</a:tableStyleId>
              </a:tblPr>
              <a:tblGrid>
                <a:gridCol w="4270623"/>
                <a:gridCol w="732304"/>
                <a:gridCol w="1436601"/>
              </a:tblGrid>
              <a:tr h="306686">
                <a:tc>
                  <a:txBody>
                    <a:bodyPr/>
                    <a:lstStyle/>
                    <a:p>
                      <a:pPr algn="ctr">
                        <a:lnSpc>
                          <a:spcPct val="107000"/>
                        </a:lnSpc>
                        <a:spcAft>
                          <a:spcPts val="0"/>
                        </a:spcAft>
                      </a:pPr>
                      <a:r>
                        <a:rPr lang="es-ES" sz="1600" dirty="0">
                          <a:effectLst/>
                        </a:rPr>
                        <a:t>Actividad</a:t>
                      </a:r>
                      <a:endParaRPr lang="es-ES" sz="1600" dirty="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tc>
                  <a:txBody>
                    <a:bodyPr/>
                    <a:lstStyle/>
                    <a:p>
                      <a:pPr algn="ctr">
                        <a:lnSpc>
                          <a:spcPct val="107000"/>
                        </a:lnSpc>
                        <a:spcAft>
                          <a:spcPts val="0"/>
                        </a:spcAft>
                      </a:pPr>
                      <a:r>
                        <a:rPr lang="es-ES" sz="1600" dirty="0">
                          <a:effectLst/>
                        </a:rPr>
                        <a:t>Meta</a:t>
                      </a:r>
                      <a:endParaRPr lang="es-ES" sz="1600" dirty="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tc>
                  <a:txBody>
                    <a:bodyPr/>
                    <a:lstStyle/>
                    <a:p>
                      <a:pPr algn="ctr">
                        <a:lnSpc>
                          <a:spcPct val="107000"/>
                        </a:lnSpc>
                        <a:spcAft>
                          <a:spcPts val="0"/>
                        </a:spcAft>
                      </a:pPr>
                      <a:r>
                        <a:rPr lang="es-ES" sz="1600" dirty="0">
                          <a:effectLst/>
                        </a:rPr>
                        <a:t>Beneficiarios </a:t>
                      </a:r>
                      <a:endParaRPr lang="es-ES" sz="1600" dirty="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tr>
              <a:tr h="595058">
                <a:tc>
                  <a:txBody>
                    <a:bodyPr/>
                    <a:lstStyle/>
                    <a:p>
                      <a:pPr marL="0" marR="0" indent="0" algn="just" defTabSz="914400" rtl="0" eaLnBrk="1" fontAlgn="auto" latinLnBrk="0" hangingPunct="1">
                        <a:lnSpc>
                          <a:spcPct val="107000"/>
                        </a:lnSpc>
                        <a:spcBef>
                          <a:spcPts val="0"/>
                        </a:spcBef>
                        <a:spcAft>
                          <a:spcPts val="0"/>
                        </a:spcAft>
                        <a:buClrTx/>
                        <a:buSzTx/>
                        <a:buFontTx/>
                        <a:buNone/>
                        <a:tabLst/>
                        <a:defRPr/>
                      </a:pPr>
                      <a:r>
                        <a:rPr lang="es-BO" sz="1600" b="0" dirty="0" smtClean="0">
                          <a:solidFill>
                            <a:srgbClr val="000000"/>
                          </a:solidFill>
                          <a:latin typeface="Arial" panose="020B0604020202020204" pitchFamily="34" charset="0"/>
                        </a:rPr>
                        <a:t>Estados fitosanitarios elaborados</a:t>
                      </a:r>
                      <a:r>
                        <a:rPr lang="es-BO" sz="1600" b="0" baseline="0" dirty="0" smtClean="0">
                          <a:solidFill>
                            <a:srgbClr val="000000"/>
                          </a:solidFill>
                          <a:latin typeface="Arial" panose="020B0604020202020204" pitchFamily="34" charset="0"/>
                        </a:rPr>
                        <a:t> para cultivos</a:t>
                      </a:r>
                      <a:r>
                        <a:rPr lang="es-BO" sz="1600" b="0" dirty="0" smtClean="0">
                          <a:solidFill>
                            <a:srgbClr val="000000"/>
                          </a:solidFill>
                          <a:latin typeface="Arial" panose="020B0604020202020204" pitchFamily="34" charset="0"/>
                        </a:rPr>
                        <a:t> de importancia económica.</a:t>
                      </a:r>
                    </a:p>
                    <a:p>
                      <a:pPr algn="just">
                        <a:lnSpc>
                          <a:spcPct val="107000"/>
                        </a:lnSpc>
                        <a:spcAft>
                          <a:spcPts val="0"/>
                        </a:spcAft>
                      </a:pPr>
                      <a:endParaRPr lang="es-ES" sz="1600" b="0" i="0" dirty="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B w="12700" cap="flat" cmpd="sng" algn="ctr">
                      <a:solidFill>
                        <a:srgbClr val="92D050"/>
                      </a:solidFill>
                      <a:prstDash val="solid"/>
                      <a:round/>
                      <a:headEnd type="none" w="med" len="med"/>
                      <a:tailEnd type="none" w="med" len="med"/>
                    </a:lnB>
                    <a:solidFill>
                      <a:schemeClr val="bg1"/>
                    </a:solidFill>
                  </a:tcPr>
                </a:tc>
                <a:tc>
                  <a:txBody>
                    <a:bodyPr/>
                    <a:lstStyle/>
                    <a:p>
                      <a:pPr algn="ctr">
                        <a:lnSpc>
                          <a:spcPct val="107000"/>
                        </a:lnSpc>
                        <a:spcAft>
                          <a:spcPts val="0"/>
                        </a:spcAft>
                      </a:pPr>
                      <a:r>
                        <a:rPr lang="es-ES" sz="1600" dirty="0" smtClean="0">
                          <a:solidFill>
                            <a:schemeClr val="tx1"/>
                          </a:solidFill>
                          <a:effectLst/>
                          <a:latin typeface="Verdana" panose="020B0604030504040204" pitchFamily="34" charset="0"/>
                          <a:ea typeface="Verdana" panose="020B0604030504040204" pitchFamily="34" charset="0"/>
                          <a:cs typeface="Verdana" panose="020B0604030504040204" pitchFamily="34" charset="0"/>
                        </a:rPr>
                        <a:t>6</a:t>
                      </a:r>
                      <a:endParaRPr lang="es-ES" sz="1600" dirty="0">
                        <a:solidFill>
                          <a:srgbClr val="538135"/>
                        </a:solidFill>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ctr">
                    <a:lnB w="12700" cap="flat" cmpd="sng" algn="ctr">
                      <a:solidFill>
                        <a:srgbClr val="92D050"/>
                      </a:solidFill>
                      <a:prstDash val="solid"/>
                      <a:round/>
                      <a:headEnd type="none" w="med" len="med"/>
                      <a:tailEnd type="none" w="med" len="med"/>
                    </a:lnB>
                    <a:solidFill>
                      <a:schemeClr val="bg1"/>
                    </a:solidFill>
                  </a:tcPr>
                </a:tc>
                <a:tc>
                  <a:txBody>
                    <a:bodyPr/>
                    <a:lstStyle/>
                    <a:p>
                      <a:pPr algn="ctr">
                        <a:lnSpc>
                          <a:spcPct val="107000"/>
                        </a:lnSpc>
                        <a:spcAft>
                          <a:spcPts val="0"/>
                        </a:spcAft>
                      </a:pPr>
                      <a:r>
                        <a:rPr lang="es-ES" sz="1600" dirty="0" smtClean="0">
                          <a:solidFill>
                            <a:schemeClr val="tx1"/>
                          </a:solidFill>
                          <a:effectLst/>
                          <a:latin typeface="Verdana" panose="020B0604030504040204" pitchFamily="34" charset="0"/>
                          <a:ea typeface="Verdana" panose="020B0604030504040204" pitchFamily="34" charset="0"/>
                          <a:cs typeface="Verdana" panose="020B0604030504040204" pitchFamily="34" charset="0"/>
                        </a:rPr>
                        <a:t>5.200</a:t>
                      </a:r>
                      <a:endParaRPr lang="es-ES" sz="1600"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ctr">
                    <a:lnB w="12700" cap="flat" cmpd="sng" algn="ctr">
                      <a:solidFill>
                        <a:srgbClr val="92D050"/>
                      </a:solidFill>
                      <a:prstDash val="solid"/>
                      <a:round/>
                      <a:headEnd type="none" w="med" len="med"/>
                      <a:tailEnd type="none" w="med" len="med"/>
                    </a:lnB>
                    <a:solidFill>
                      <a:schemeClr val="bg1"/>
                    </a:solidFill>
                  </a:tcPr>
                </a:tc>
              </a:tr>
              <a:tr h="595058">
                <a:tc>
                  <a:txBody>
                    <a:bodyPr/>
                    <a:lstStyle/>
                    <a:p>
                      <a:pPr algn="just">
                        <a:lnSpc>
                          <a:spcPct val="107000"/>
                        </a:lnSpc>
                        <a:spcAft>
                          <a:spcPts val="0"/>
                        </a:spcAft>
                      </a:pPr>
                      <a:r>
                        <a:rPr lang="es-BO" sz="1600" b="0" dirty="0" smtClean="0">
                          <a:latin typeface="Arial" panose="020B0604020202020204" pitchFamily="34" charset="0"/>
                          <a:cs typeface="Arial" panose="020B0604020202020204" pitchFamily="34" charset="0"/>
                        </a:rPr>
                        <a:t>Análisis de Riesgo de Plagas para el establecimiento de requisitos fitosanitarios</a:t>
                      </a:r>
                      <a:endParaRPr lang="es-ES" sz="1600" b="0" i="0" dirty="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solidFill>
                      <a:schemeClr val="bg1"/>
                    </a:solidFill>
                  </a:tcPr>
                </a:tc>
                <a:tc>
                  <a:txBody>
                    <a:bodyPr/>
                    <a:lstStyle/>
                    <a:p>
                      <a:pPr algn="ctr">
                        <a:lnSpc>
                          <a:spcPct val="107000"/>
                        </a:lnSpc>
                        <a:spcAft>
                          <a:spcPts val="0"/>
                        </a:spcAft>
                      </a:pPr>
                      <a:r>
                        <a:rPr lang="es-ES" sz="1600" dirty="0" smtClean="0">
                          <a:solidFill>
                            <a:schemeClr val="tx1"/>
                          </a:solidFill>
                          <a:effectLst/>
                          <a:latin typeface="Verdana" panose="020B0604030504040204" pitchFamily="34" charset="0"/>
                          <a:ea typeface="Verdana" panose="020B0604030504040204" pitchFamily="34" charset="0"/>
                          <a:cs typeface="Verdana" panose="020B0604030504040204" pitchFamily="34" charset="0"/>
                        </a:rPr>
                        <a:t>8</a:t>
                      </a:r>
                      <a:endParaRPr lang="es-ES" sz="1600" dirty="0">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ctr">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solidFill>
                      <a:schemeClr val="bg1"/>
                    </a:solidFill>
                  </a:tcPr>
                </a:tc>
                <a:tc>
                  <a:txBody>
                    <a:bodyPr/>
                    <a:lstStyle/>
                    <a:p>
                      <a:pPr algn="ctr">
                        <a:lnSpc>
                          <a:spcPct val="107000"/>
                        </a:lnSpc>
                        <a:spcAft>
                          <a:spcPts val="0"/>
                        </a:spcAft>
                      </a:pPr>
                      <a:r>
                        <a:rPr lang="es-CL" sz="1600" dirty="0" smtClean="0">
                          <a:latin typeface="Verdana" panose="020B0604030504040204" pitchFamily="34" charset="0"/>
                          <a:ea typeface="Verdana" panose="020B0604030504040204" pitchFamily="34" charset="0"/>
                          <a:cs typeface="Verdana" panose="020B0604030504040204" pitchFamily="34" charset="0"/>
                        </a:rPr>
                        <a:t>20 Empresas</a:t>
                      </a:r>
                      <a:endParaRPr lang="es-ES" sz="1600" dirty="0">
                        <a:solidFill>
                          <a:srgbClr val="538135"/>
                        </a:solidFill>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ctr">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solidFill>
                      <a:schemeClr val="bg1"/>
                    </a:solidFill>
                  </a:tcPr>
                </a:tc>
              </a:tr>
            </a:tbl>
          </a:graphicData>
        </a:graphic>
      </p:graphicFrame>
      <p:pic>
        <p:nvPicPr>
          <p:cNvPr id="22" name="Imagen 21"/>
          <p:cNvPicPr>
            <a:picLocks noChangeAspect="1"/>
          </p:cNvPicPr>
          <p:nvPr>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flipH="1">
            <a:off x="10467067" y="3506591"/>
            <a:ext cx="1698512" cy="2921384"/>
          </a:xfrm>
          <a:prstGeom prst="rect">
            <a:avLst/>
          </a:prstGeom>
          <a:effectLst>
            <a:outerShdw blurRad="50800" dist="38100" dir="2700000" algn="tl">
              <a:prstClr val="black">
                <a:alpha val="40000"/>
              </a:prstClr>
            </a:outerShdw>
          </a:effectLst>
        </p:spPr>
      </p:pic>
    </p:spTree>
    <p:extLst>
      <p:ext uri="{BB962C8B-B14F-4D97-AF65-F5344CB8AC3E}">
        <p14:creationId xmlns:p14="http://schemas.microsoft.com/office/powerpoint/2010/main" val="1475733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ángulo 7"/>
          <p:cNvSpPr/>
          <p:nvPr/>
        </p:nvSpPr>
        <p:spPr>
          <a:xfrm>
            <a:off x="5175139" y="0"/>
            <a:ext cx="6990440" cy="769441"/>
          </a:xfrm>
          <a:prstGeom prst="rect">
            <a:avLst/>
          </a:prstGeom>
          <a:noFill/>
          <a:effectLst>
            <a:outerShdw blurRad="50800" dist="38100" dir="5400000" algn="t" rotWithShape="0">
              <a:prstClr val="black">
                <a:alpha val="40000"/>
              </a:prstClr>
            </a:outerShdw>
          </a:effectLst>
        </p:spPr>
        <p:txBody>
          <a:bodyPr wrap="none" lIns="91440" tIns="45720" rIns="91440" bIns="45720">
            <a:spAutoFit/>
          </a:bodyPr>
          <a:lstStyle/>
          <a:p>
            <a:pPr algn="ctr"/>
            <a:r>
              <a:rPr lang="es-ES" sz="4400" b="1" dirty="0" smtClean="0">
                <a:ln w="0"/>
                <a:solidFill>
                  <a:schemeClr val="accent6">
                    <a:lumMod val="50000"/>
                  </a:schemeClr>
                </a:solidFill>
                <a:effectLst>
                  <a:outerShdw blurRad="38100" dist="19050" dir="2700000" algn="tl" rotWithShape="0">
                    <a:schemeClr val="dk1">
                      <a:alpha val="40000"/>
                    </a:schemeClr>
                  </a:outerShdw>
                </a:effectLst>
              </a:rPr>
              <a:t>METAS PROGRAMADAS 2017</a:t>
            </a:r>
            <a:endParaRPr lang="es-ES" sz="4400" b="1" cap="none" spc="0" dirty="0">
              <a:ln w="0"/>
              <a:solidFill>
                <a:schemeClr val="accent6">
                  <a:lumMod val="50000"/>
                </a:schemeClr>
              </a:solidFill>
              <a:effectLst>
                <a:outerShdw blurRad="38100" dist="19050" dir="2700000" algn="tl" rotWithShape="0">
                  <a:schemeClr val="dk1">
                    <a:alpha val="40000"/>
                  </a:schemeClr>
                </a:outerShdw>
              </a:effectLst>
            </a:endParaRPr>
          </a:p>
        </p:txBody>
      </p:sp>
      <p:sp>
        <p:nvSpPr>
          <p:cNvPr id="9" name="Título 2"/>
          <p:cNvSpPr>
            <a:spLocks noGrp="1"/>
          </p:cNvSpPr>
          <p:nvPr>
            <p:ph type="title"/>
          </p:nvPr>
        </p:nvSpPr>
        <p:spPr>
          <a:xfrm>
            <a:off x="2986087" y="1614091"/>
            <a:ext cx="6577013" cy="375047"/>
          </a:xfrm>
        </p:spPr>
        <p:txBody>
          <a:bodyPr rtlCol="0">
            <a:normAutofit fontScale="90000"/>
          </a:bodyPr>
          <a:lstStyle/>
          <a:p>
            <a:pPr algn="ctr">
              <a:defRPr/>
            </a:pPr>
            <a:r>
              <a:rPr lang="es-ES" sz="2100" dirty="0"/>
              <a:t/>
            </a:r>
            <a:br>
              <a:rPr lang="es-ES" sz="2100" dirty="0"/>
            </a:br>
            <a:r>
              <a:rPr lang="es-ES" sz="2100" dirty="0"/>
              <a:t/>
            </a:r>
            <a:br>
              <a:rPr lang="es-ES" sz="2100" dirty="0"/>
            </a:br>
            <a:r>
              <a:rPr lang="es-ES" sz="2100" dirty="0"/>
              <a:t/>
            </a:r>
            <a:br>
              <a:rPr lang="es-ES" sz="2100" dirty="0"/>
            </a:br>
            <a:r>
              <a:rPr lang="es-ES" sz="2100" dirty="0"/>
              <a:t/>
            </a:r>
            <a:br>
              <a:rPr lang="es-ES" sz="2100" dirty="0"/>
            </a:br>
            <a:r>
              <a:rPr lang="es-ES" sz="2100" dirty="0"/>
              <a:t/>
            </a:r>
            <a:br>
              <a:rPr lang="es-ES" sz="2100" dirty="0"/>
            </a:br>
            <a:r>
              <a:rPr lang="es-ES" sz="2100" dirty="0"/>
              <a:t/>
            </a:r>
            <a:br>
              <a:rPr lang="es-ES" sz="2100" dirty="0"/>
            </a:br>
            <a:r>
              <a:rPr lang="es-ES" sz="2100" dirty="0"/>
              <a:t/>
            </a:r>
            <a:br>
              <a:rPr lang="es-ES" sz="2100" dirty="0"/>
            </a:br>
            <a:r>
              <a:rPr lang="es-ES" sz="1350" dirty="0">
                <a:solidFill>
                  <a:srgbClr val="C00000"/>
                </a:solidFill>
                <a:latin typeface="Arial" pitchFamily="34" charset="0"/>
                <a:cs typeface="Arial" pitchFamily="34" charset="0"/>
              </a:rPr>
              <a:t/>
            </a:r>
            <a:br>
              <a:rPr lang="es-ES" sz="1350" dirty="0">
                <a:solidFill>
                  <a:srgbClr val="C00000"/>
                </a:solidFill>
                <a:latin typeface="Arial" pitchFamily="34" charset="0"/>
                <a:cs typeface="Arial" pitchFamily="34" charset="0"/>
              </a:rPr>
            </a:br>
            <a:endParaRPr lang="es-ES" sz="1350" b="1" dirty="0">
              <a:solidFill>
                <a:srgbClr val="C00000"/>
              </a:solidFill>
              <a:latin typeface="Arial" pitchFamily="34" charset="0"/>
              <a:cs typeface="Arial" pitchFamily="34" charset="0"/>
            </a:endParaRPr>
          </a:p>
        </p:txBody>
      </p:sp>
      <p:sp>
        <p:nvSpPr>
          <p:cNvPr id="10" name="9 CuadroTexto"/>
          <p:cNvSpPr txBox="1"/>
          <p:nvPr/>
        </p:nvSpPr>
        <p:spPr>
          <a:xfrm>
            <a:off x="2710302" y="869241"/>
            <a:ext cx="3665097" cy="400110"/>
          </a:xfrm>
          <a:prstGeom prst="rect">
            <a:avLst/>
          </a:prstGeom>
          <a:solidFill>
            <a:schemeClr val="accent6">
              <a:lumMod val="60000"/>
              <a:lumOff val="40000"/>
            </a:schemeClr>
          </a:solidFill>
          <a:ln>
            <a:solidFill>
              <a:schemeClr val="accent1">
                <a:shade val="50000"/>
              </a:schemeClr>
            </a:solidFill>
          </a:ln>
        </p:spPr>
        <p:txBody>
          <a:bodyPr wrap="square">
            <a:spAutoFit/>
          </a:bodyPr>
          <a:lstStyle/>
          <a:p>
            <a:pPr algn="ctr">
              <a:defRPr/>
            </a:pPr>
            <a:r>
              <a:rPr lang="es-ES" sz="2000" b="1" dirty="0" smtClean="0"/>
              <a:t>CUARENTENA VEGETAL  </a:t>
            </a:r>
            <a:endParaRPr lang="es-ES" sz="2000" b="1" dirty="0"/>
          </a:p>
        </p:txBody>
      </p:sp>
      <p:sp>
        <p:nvSpPr>
          <p:cNvPr id="11" name="4 Marcador de texto"/>
          <p:cNvSpPr txBox="1">
            <a:spLocks/>
          </p:cNvSpPr>
          <p:nvPr/>
        </p:nvSpPr>
        <p:spPr>
          <a:xfrm>
            <a:off x="2198332" y="1518511"/>
            <a:ext cx="5226168" cy="175128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00000"/>
              </a:lnSpc>
              <a:spcBef>
                <a:spcPts val="0"/>
              </a:spcBef>
            </a:pPr>
            <a:r>
              <a:rPr lang="es-CL" sz="1400" u="sng" dirty="0" smtClean="0">
                <a:solidFill>
                  <a:srgbClr val="002060"/>
                </a:solidFill>
                <a:latin typeface="Arial" panose="020B0604020202020204" pitchFamily="34" charset="0"/>
                <a:cs typeface="Arial" panose="020B0604020202020204" pitchFamily="34" charset="0"/>
              </a:rPr>
              <a:t>Empresas con registros fitosanitarios.</a:t>
            </a:r>
            <a:endParaRPr lang="es-ES" sz="1400" dirty="0" smtClean="0">
              <a:latin typeface="Arial" panose="020B0604020202020204" pitchFamily="34" charset="0"/>
              <a:cs typeface="Arial" panose="020B0604020202020204" pitchFamily="34" charset="0"/>
            </a:endParaRPr>
          </a:p>
          <a:p>
            <a:pPr algn="just">
              <a:lnSpc>
                <a:spcPct val="100000"/>
              </a:lnSpc>
              <a:spcBef>
                <a:spcPts val="0"/>
              </a:spcBef>
            </a:pPr>
            <a:r>
              <a:rPr lang="es-ES" sz="1400" u="sng" dirty="0" smtClean="0">
                <a:latin typeface="Arial" panose="020B0604020202020204" pitchFamily="34" charset="0"/>
                <a:cs typeface="Arial" panose="020B0604020202020204" pitchFamily="34" charset="0"/>
              </a:rPr>
              <a:t>Beneficiadoras Empacadoras:</a:t>
            </a:r>
            <a:r>
              <a:rPr lang="es-ES" sz="1400" dirty="0" smtClean="0">
                <a:latin typeface="Arial" panose="020B0604020202020204" pitchFamily="34" charset="0"/>
                <a:cs typeface="Arial" panose="020B0604020202020204" pitchFamily="34" charset="0"/>
              </a:rPr>
              <a:t>                     605 </a:t>
            </a:r>
            <a:r>
              <a:rPr lang="es-BO" sz="1400" dirty="0" smtClean="0">
                <a:solidFill>
                  <a:srgbClr val="000000"/>
                </a:solidFill>
                <a:latin typeface="Arial" panose="020B0604020202020204" pitchFamily="34" charset="0"/>
              </a:rPr>
              <a:t>Empresas</a:t>
            </a:r>
          </a:p>
          <a:p>
            <a:pPr algn="just">
              <a:lnSpc>
                <a:spcPct val="100000"/>
              </a:lnSpc>
              <a:spcBef>
                <a:spcPts val="0"/>
              </a:spcBef>
            </a:pPr>
            <a:r>
              <a:rPr lang="es-BO" sz="1400" u="sng" dirty="0" smtClean="0">
                <a:latin typeface="Arial" panose="020B0604020202020204" pitchFamily="34" charset="0"/>
                <a:cs typeface="Arial" panose="020B0604020202020204" pitchFamily="34" charset="0"/>
              </a:rPr>
              <a:t>Semilleristas</a:t>
            </a:r>
            <a:r>
              <a:rPr lang="es-BO" sz="1400" dirty="0" smtClean="0">
                <a:solidFill>
                  <a:srgbClr val="000000"/>
                </a:solidFill>
                <a:latin typeface="Arial" panose="020B0604020202020204" pitchFamily="34" charset="0"/>
              </a:rPr>
              <a:t>:                                                6 centros</a:t>
            </a:r>
          </a:p>
          <a:p>
            <a:pPr algn="just">
              <a:lnSpc>
                <a:spcPct val="100000"/>
              </a:lnSpc>
              <a:spcBef>
                <a:spcPts val="0"/>
              </a:spcBef>
            </a:pPr>
            <a:r>
              <a:rPr lang="es-BO" sz="1400" u="sng" dirty="0" smtClean="0">
                <a:latin typeface="Arial" panose="020B0604020202020204" pitchFamily="34" charset="0"/>
                <a:cs typeface="Arial" panose="020B0604020202020204" pitchFamily="34" charset="0"/>
              </a:rPr>
              <a:t>Viveristas</a:t>
            </a:r>
            <a:r>
              <a:rPr lang="es-BO" sz="1400" dirty="0" smtClean="0">
                <a:solidFill>
                  <a:srgbClr val="000000"/>
                </a:solidFill>
                <a:latin typeface="Arial" panose="020B0604020202020204" pitchFamily="34" charset="0"/>
              </a:rPr>
              <a:t>:                                                     132  centros </a:t>
            </a:r>
          </a:p>
          <a:p>
            <a:pPr algn="just">
              <a:lnSpc>
                <a:spcPct val="100000"/>
              </a:lnSpc>
              <a:spcBef>
                <a:spcPts val="0"/>
              </a:spcBef>
            </a:pPr>
            <a:r>
              <a:rPr lang="es-BO" sz="1400" u="sng" dirty="0" smtClean="0">
                <a:latin typeface="Arial" panose="020B0604020202020204" pitchFamily="34" charset="0"/>
                <a:cs typeface="Arial" panose="020B0604020202020204" pitchFamily="34" charset="0"/>
              </a:rPr>
              <a:t>Tratamiento térmico madera aserrada</a:t>
            </a:r>
            <a:r>
              <a:rPr lang="es-BO" sz="1400" dirty="0" smtClean="0">
                <a:solidFill>
                  <a:srgbClr val="000000"/>
                </a:solidFill>
                <a:latin typeface="Arial" panose="020B0604020202020204" pitchFamily="34" charset="0"/>
              </a:rPr>
              <a:t>:         9 Empresas</a:t>
            </a:r>
          </a:p>
          <a:p>
            <a:pPr algn="just">
              <a:lnSpc>
                <a:spcPct val="100000"/>
              </a:lnSpc>
              <a:spcBef>
                <a:spcPts val="0"/>
              </a:spcBef>
            </a:pPr>
            <a:r>
              <a:rPr lang="es-BO" sz="1400" u="sng" dirty="0" smtClean="0">
                <a:latin typeface="Arial" panose="020B0604020202020204" pitchFamily="34" charset="0"/>
                <a:cs typeface="Arial" panose="020B0604020202020204" pitchFamily="34" charset="0"/>
              </a:rPr>
              <a:t>Tratamiento térmico embalaje de madera</a:t>
            </a:r>
            <a:r>
              <a:rPr lang="es-BO" sz="1400" dirty="0" smtClean="0">
                <a:solidFill>
                  <a:srgbClr val="000000"/>
                </a:solidFill>
                <a:latin typeface="Arial" panose="020B0604020202020204" pitchFamily="34" charset="0"/>
              </a:rPr>
              <a:t>:    23 Empresas</a:t>
            </a:r>
          </a:p>
          <a:p>
            <a:pPr algn="just">
              <a:lnSpc>
                <a:spcPct val="100000"/>
              </a:lnSpc>
              <a:spcBef>
                <a:spcPts val="0"/>
              </a:spcBef>
            </a:pPr>
            <a:r>
              <a:rPr lang="es-BO" sz="1400" u="sng" dirty="0" smtClean="0">
                <a:latin typeface="Arial" panose="020B0604020202020204" pitchFamily="34" charset="0"/>
                <a:cs typeface="Arial" panose="020B0604020202020204" pitchFamily="34" charset="0"/>
              </a:rPr>
              <a:t>Padrón de registro para importación</a:t>
            </a:r>
            <a:r>
              <a:rPr lang="es-BO" sz="1400" dirty="0" smtClean="0">
                <a:solidFill>
                  <a:srgbClr val="000000"/>
                </a:solidFill>
                <a:latin typeface="Arial" panose="020B0604020202020204" pitchFamily="34" charset="0"/>
              </a:rPr>
              <a:t>:            3.360 empresas </a:t>
            </a:r>
            <a:endParaRPr lang="es-BO" sz="900" dirty="0" smtClean="0">
              <a:solidFill>
                <a:srgbClr val="000000"/>
              </a:solidFill>
              <a:latin typeface="Arial" panose="020B0604020202020204" pitchFamily="34" charset="0"/>
              <a:cs typeface="Arial" panose="020B0604020202020204" pitchFamily="34" charset="0"/>
            </a:endParaRPr>
          </a:p>
          <a:p>
            <a:pPr algn="just"/>
            <a:endParaRPr lang="es-CL" sz="900" dirty="0" smtClean="0">
              <a:latin typeface="Arial" panose="020B0604020202020204" pitchFamily="34" charset="0"/>
              <a:cs typeface="Arial" panose="020B0604020202020204" pitchFamily="34" charset="0"/>
            </a:endParaRPr>
          </a:p>
          <a:p>
            <a:endParaRPr lang="es-ES" sz="900" b="1" dirty="0" smtClean="0">
              <a:latin typeface="Arial" charset="0"/>
              <a:cs typeface="Arial" charset="0"/>
            </a:endParaRPr>
          </a:p>
          <a:p>
            <a:endParaRPr lang="es-ES" sz="900" b="1" dirty="0" smtClean="0">
              <a:latin typeface="Arial" charset="0"/>
              <a:cs typeface="Arial" charset="0"/>
            </a:endParaRPr>
          </a:p>
          <a:p>
            <a:endParaRPr lang="es-ES" sz="900" b="1" dirty="0" smtClean="0">
              <a:latin typeface="Arial" charset="0"/>
              <a:cs typeface="Arial" charset="0"/>
            </a:endParaRPr>
          </a:p>
          <a:p>
            <a:endParaRPr lang="es-ES" sz="900" b="1" dirty="0">
              <a:latin typeface="Arial" charset="0"/>
              <a:cs typeface="Arial" charset="0"/>
            </a:endParaRPr>
          </a:p>
        </p:txBody>
      </p:sp>
      <p:sp>
        <p:nvSpPr>
          <p:cNvPr id="15" name="Rectangle 2"/>
          <p:cNvSpPr>
            <a:spLocks noChangeArrowheads="1"/>
          </p:cNvSpPr>
          <p:nvPr/>
        </p:nvSpPr>
        <p:spPr bwMode="auto">
          <a:xfrm flipH="1">
            <a:off x="939637" y="2275849"/>
            <a:ext cx="913781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endParaRPr lang="es-BO" sz="1350"/>
          </a:p>
        </p:txBody>
      </p:sp>
      <p:pic>
        <p:nvPicPr>
          <p:cNvPr id="16" name="Imagen 15" descr="\\192.168.1.218\Vegetal\02) AICV\12. INFORMES TRIMESTRALES Y ANUALES\GESTION 2017\Fotos 2016\IMG-20161116-WA0069.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32225" y="1613972"/>
            <a:ext cx="2842260" cy="1598930"/>
          </a:xfrm>
          <a:prstGeom prst="rect">
            <a:avLst/>
          </a:prstGeom>
          <a:ln>
            <a:noFill/>
          </a:ln>
          <a:effectLst>
            <a:softEdge rad="112500"/>
          </a:effectLst>
        </p:spPr>
      </p:pic>
      <p:pic>
        <p:nvPicPr>
          <p:cNvPr id="17" name="Imagen 16" descr="\\192.168.1.218\Vegetal\02) AICV\12. INFORMES TRIMESTRALES Y ANUALES\GESTION 2017\Fotos 2016\IMG-20161116-WA0070.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32225" y="3213021"/>
            <a:ext cx="2857500" cy="1714500"/>
          </a:xfrm>
          <a:prstGeom prst="rect">
            <a:avLst/>
          </a:prstGeom>
          <a:ln>
            <a:noFill/>
          </a:ln>
          <a:effectLst>
            <a:softEdge rad="112500"/>
          </a:effectLst>
        </p:spPr>
      </p:pic>
      <p:pic>
        <p:nvPicPr>
          <p:cNvPr id="18" name="Imagen 17" descr="\\192.168.1.218\Vegetal\02) AICV\12. INFORMES TRIMESTRALES Y ANUALES\GESTION 2017\Fotos 2016\IMG-20161115-WA0036.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32225" y="4925735"/>
            <a:ext cx="2843530" cy="1600835"/>
          </a:xfrm>
          <a:prstGeom prst="rect">
            <a:avLst/>
          </a:prstGeom>
          <a:ln>
            <a:noFill/>
          </a:ln>
          <a:effectLst>
            <a:softEdge rad="112500"/>
          </a:effectLst>
        </p:spPr>
      </p:pic>
      <p:pic>
        <p:nvPicPr>
          <p:cNvPr id="19" name="Imagen 18" descr="\\192.168.1.218\Vegetal\02) AICV\12. INFORMES TRIMESTRALES Y ANUALES\GESTION 2017\Fotos 2016\IMG-20161115-WA0041.jp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43430" y="4719391"/>
            <a:ext cx="1774825" cy="1827759"/>
          </a:xfrm>
          <a:prstGeom prst="rect">
            <a:avLst/>
          </a:prstGeom>
          <a:ln>
            <a:noFill/>
          </a:ln>
          <a:effectLst>
            <a:softEdge rad="112500"/>
          </a:effectLst>
        </p:spPr>
      </p:pic>
      <p:pic>
        <p:nvPicPr>
          <p:cNvPr id="20" name="Imagen 19" descr="\\192.168.1.218\Vegetal\02) AICV\Fotos Ninf 15 Santa Cruz 2010\DSC00073.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202269" y="4719392"/>
            <a:ext cx="1734176" cy="1827760"/>
          </a:xfrm>
          <a:prstGeom prst="rect">
            <a:avLst/>
          </a:prstGeom>
          <a:ln>
            <a:noFill/>
          </a:ln>
          <a:effectLst>
            <a:softEdge rad="112500"/>
          </a:effectLst>
        </p:spPr>
      </p:pic>
      <p:pic>
        <p:nvPicPr>
          <p:cNvPr id="21" name="Picture 4" descr="foto4"/>
          <p:cNvPicPr/>
          <p:nvPr/>
        </p:nvPicPr>
        <p:blipFill>
          <a:blip r:embed="rId8">
            <a:extLst>
              <a:ext uri="{28A0092B-C50C-407E-A947-70E740481C1C}">
                <a14:useLocalDpi xmlns:a14="http://schemas.microsoft.com/office/drawing/2010/main" val="0"/>
              </a:ext>
            </a:extLst>
          </a:blip>
          <a:srcRect/>
          <a:stretch>
            <a:fillRect/>
          </a:stretch>
        </p:blipFill>
        <p:spPr bwMode="auto">
          <a:xfrm>
            <a:off x="2198332" y="4719391"/>
            <a:ext cx="2003937" cy="1827759"/>
          </a:xfrm>
          <a:prstGeom prst="rect">
            <a:avLst/>
          </a:prstGeom>
          <a:ln>
            <a:noFill/>
          </a:ln>
          <a:effectLst>
            <a:softEdge rad="112500"/>
          </a:effectLst>
          <a:extLst/>
        </p:spPr>
      </p:pic>
      <p:pic>
        <p:nvPicPr>
          <p:cNvPr id="22" name="5 Imagen" descr="http://www.senasica.gob.mx/Includes/asp/resize.asp?ruta=images/UID_937/Introduccion%20Plagucidas.jpg&amp;maxH=450&amp;maxW=450"/>
          <p:cNvPicPr/>
          <p:nvPr/>
        </p:nvPicPr>
        <p:blipFill>
          <a:blip r:embed="rId9">
            <a:extLst>
              <a:ext uri="{28A0092B-C50C-407E-A947-70E740481C1C}">
                <a14:useLocalDpi xmlns:a14="http://schemas.microsoft.com/office/drawing/2010/main" val="0"/>
              </a:ext>
            </a:extLst>
          </a:blip>
          <a:srcRect/>
          <a:stretch>
            <a:fillRect/>
          </a:stretch>
        </p:blipFill>
        <p:spPr bwMode="auto">
          <a:xfrm>
            <a:off x="2198332" y="3326687"/>
            <a:ext cx="5533893" cy="1391722"/>
          </a:xfrm>
          <a:prstGeom prst="rect">
            <a:avLst/>
          </a:prstGeom>
          <a:ln>
            <a:noFill/>
          </a:ln>
          <a:effectLst>
            <a:softEdge rad="112500"/>
          </a:effectLst>
          <a:extLst/>
        </p:spPr>
      </p:pic>
      <p:pic>
        <p:nvPicPr>
          <p:cNvPr id="23" name="Imagen 22"/>
          <p:cNvPicPr>
            <a:picLocks noChangeAspect="1"/>
          </p:cNvPicPr>
          <p:nvPr>
            <p:custDataLst>
              <p:tags r:id="rId1"/>
            </p:custDataLst>
          </p:nvPr>
        </p:nvPicPr>
        <p:blipFill>
          <a:blip r:embed="rId10" cstate="print">
            <a:extLst>
              <a:ext uri="{28A0092B-C50C-407E-A947-70E740481C1C}">
                <a14:useLocalDpi xmlns:a14="http://schemas.microsoft.com/office/drawing/2010/main" val="0"/>
              </a:ext>
            </a:extLst>
          </a:blip>
          <a:stretch>
            <a:fillRect/>
          </a:stretch>
        </p:blipFill>
        <p:spPr>
          <a:xfrm flipH="1">
            <a:off x="10398955" y="2896991"/>
            <a:ext cx="1698512" cy="2921384"/>
          </a:xfrm>
          <a:prstGeom prst="rect">
            <a:avLst/>
          </a:prstGeom>
          <a:effectLst>
            <a:outerShdw blurRad="50800" dist="38100" dir="2700000" algn="tl">
              <a:prstClr val="black">
                <a:alpha val="40000"/>
              </a:prstClr>
            </a:outerShdw>
          </a:effectLst>
        </p:spPr>
      </p:pic>
    </p:spTree>
    <p:extLst>
      <p:ext uri="{BB962C8B-B14F-4D97-AF65-F5344CB8AC3E}">
        <p14:creationId xmlns:p14="http://schemas.microsoft.com/office/powerpoint/2010/main" val="1267724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ángulo 7"/>
          <p:cNvSpPr/>
          <p:nvPr/>
        </p:nvSpPr>
        <p:spPr>
          <a:xfrm>
            <a:off x="5175139" y="0"/>
            <a:ext cx="6990440" cy="769441"/>
          </a:xfrm>
          <a:prstGeom prst="rect">
            <a:avLst/>
          </a:prstGeom>
          <a:noFill/>
          <a:effectLst>
            <a:outerShdw blurRad="50800" dist="38100" dir="5400000" algn="t" rotWithShape="0">
              <a:prstClr val="black">
                <a:alpha val="40000"/>
              </a:prstClr>
            </a:outerShdw>
          </a:effectLst>
        </p:spPr>
        <p:txBody>
          <a:bodyPr wrap="none" lIns="91440" tIns="45720" rIns="91440" bIns="45720">
            <a:spAutoFit/>
          </a:bodyPr>
          <a:lstStyle/>
          <a:p>
            <a:pPr algn="ctr"/>
            <a:r>
              <a:rPr lang="es-ES" sz="4400" b="1" dirty="0" smtClean="0">
                <a:ln w="0"/>
                <a:solidFill>
                  <a:schemeClr val="accent6">
                    <a:lumMod val="50000"/>
                  </a:schemeClr>
                </a:solidFill>
                <a:effectLst>
                  <a:outerShdw blurRad="38100" dist="19050" dir="2700000" algn="tl" rotWithShape="0">
                    <a:schemeClr val="dk1">
                      <a:alpha val="40000"/>
                    </a:schemeClr>
                  </a:outerShdw>
                </a:effectLst>
              </a:rPr>
              <a:t>METAS PROGRAMADAS 2017</a:t>
            </a:r>
            <a:endParaRPr lang="es-ES" sz="4400" b="1" cap="none" spc="0" dirty="0">
              <a:ln w="0"/>
              <a:solidFill>
                <a:schemeClr val="accent6">
                  <a:lumMod val="50000"/>
                </a:schemeClr>
              </a:solidFill>
              <a:effectLst>
                <a:outerShdw blurRad="38100" dist="19050" dir="2700000" algn="tl" rotWithShape="0">
                  <a:schemeClr val="dk1">
                    <a:alpha val="40000"/>
                  </a:schemeClr>
                </a:outerShdw>
              </a:effectLst>
            </a:endParaRPr>
          </a:p>
        </p:txBody>
      </p:sp>
      <p:sp>
        <p:nvSpPr>
          <p:cNvPr id="9" name="Título 2"/>
          <p:cNvSpPr>
            <a:spLocks noGrp="1"/>
          </p:cNvSpPr>
          <p:nvPr>
            <p:ph type="title"/>
          </p:nvPr>
        </p:nvSpPr>
        <p:spPr>
          <a:xfrm>
            <a:off x="2986087" y="1614091"/>
            <a:ext cx="6577013" cy="375047"/>
          </a:xfrm>
        </p:spPr>
        <p:txBody>
          <a:bodyPr rtlCol="0">
            <a:normAutofit fontScale="90000"/>
          </a:bodyPr>
          <a:lstStyle/>
          <a:p>
            <a:pPr algn="ctr">
              <a:defRPr/>
            </a:pPr>
            <a:r>
              <a:rPr lang="es-ES" sz="2100" dirty="0"/>
              <a:t/>
            </a:r>
            <a:br>
              <a:rPr lang="es-ES" sz="2100" dirty="0"/>
            </a:br>
            <a:r>
              <a:rPr lang="es-ES" sz="2100" dirty="0"/>
              <a:t/>
            </a:r>
            <a:br>
              <a:rPr lang="es-ES" sz="2100" dirty="0"/>
            </a:br>
            <a:r>
              <a:rPr lang="es-ES" sz="2100" dirty="0"/>
              <a:t/>
            </a:r>
            <a:br>
              <a:rPr lang="es-ES" sz="2100" dirty="0"/>
            </a:br>
            <a:r>
              <a:rPr lang="es-ES" sz="2100" dirty="0"/>
              <a:t/>
            </a:r>
            <a:br>
              <a:rPr lang="es-ES" sz="2100" dirty="0"/>
            </a:br>
            <a:r>
              <a:rPr lang="es-ES" sz="2100" dirty="0"/>
              <a:t/>
            </a:r>
            <a:br>
              <a:rPr lang="es-ES" sz="2100" dirty="0"/>
            </a:br>
            <a:r>
              <a:rPr lang="es-ES" sz="2100" dirty="0"/>
              <a:t/>
            </a:r>
            <a:br>
              <a:rPr lang="es-ES" sz="2100" dirty="0"/>
            </a:br>
            <a:r>
              <a:rPr lang="es-ES" sz="2100" dirty="0"/>
              <a:t/>
            </a:r>
            <a:br>
              <a:rPr lang="es-ES" sz="2100" dirty="0"/>
            </a:br>
            <a:r>
              <a:rPr lang="es-ES" sz="1350" dirty="0">
                <a:solidFill>
                  <a:srgbClr val="C00000"/>
                </a:solidFill>
                <a:latin typeface="Arial" pitchFamily="34" charset="0"/>
                <a:cs typeface="Arial" pitchFamily="34" charset="0"/>
              </a:rPr>
              <a:t/>
            </a:r>
            <a:br>
              <a:rPr lang="es-ES" sz="1350" dirty="0">
                <a:solidFill>
                  <a:srgbClr val="C00000"/>
                </a:solidFill>
                <a:latin typeface="Arial" pitchFamily="34" charset="0"/>
                <a:cs typeface="Arial" pitchFamily="34" charset="0"/>
              </a:rPr>
            </a:br>
            <a:endParaRPr lang="es-ES" sz="1350" b="1" dirty="0">
              <a:solidFill>
                <a:srgbClr val="C00000"/>
              </a:solidFill>
              <a:latin typeface="Arial" pitchFamily="34" charset="0"/>
              <a:cs typeface="Arial" pitchFamily="34" charset="0"/>
            </a:endParaRPr>
          </a:p>
        </p:txBody>
      </p:sp>
      <p:sp>
        <p:nvSpPr>
          <p:cNvPr id="15" name="Rectangle 2"/>
          <p:cNvSpPr>
            <a:spLocks noChangeArrowheads="1"/>
          </p:cNvSpPr>
          <p:nvPr/>
        </p:nvSpPr>
        <p:spPr bwMode="auto">
          <a:xfrm flipH="1">
            <a:off x="939637" y="2275849"/>
            <a:ext cx="913781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endParaRPr lang="es-BO" sz="1350"/>
          </a:p>
        </p:txBody>
      </p:sp>
      <p:sp>
        <p:nvSpPr>
          <p:cNvPr id="14" name="Título 2"/>
          <p:cNvSpPr txBox="1">
            <a:spLocks/>
          </p:cNvSpPr>
          <p:nvPr/>
        </p:nvSpPr>
        <p:spPr>
          <a:xfrm>
            <a:off x="2757487" y="1728391"/>
            <a:ext cx="6577013" cy="375047"/>
          </a:xfrm>
          <a:prstGeom prst="rect">
            <a:avLst/>
          </a:prstGeom>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s-ES" sz="2100" smtClean="0"/>
              <a:t/>
            </a:r>
            <a:br>
              <a:rPr lang="es-ES" sz="2100" smtClean="0"/>
            </a:br>
            <a:r>
              <a:rPr lang="es-ES" sz="2100" smtClean="0"/>
              <a:t/>
            </a:r>
            <a:br>
              <a:rPr lang="es-ES" sz="2100" smtClean="0"/>
            </a:br>
            <a:r>
              <a:rPr lang="es-ES" sz="2100" smtClean="0"/>
              <a:t/>
            </a:r>
            <a:br>
              <a:rPr lang="es-ES" sz="2100" smtClean="0"/>
            </a:br>
            <a:r>
              <a:rPr lang="es-ES" sz="2100" smtClean="0"/>
              <a:t/>
            </a:r>
            <a:br>
              <a:rPr lang="es-ES" sz="2100" smtClean="0"/>
            </a:br>
            <a:r>
              <a:rPr lang="es-ES" sz="2100" smtClean="0"/>
              <a:t/>
            </a:r>
            <a:br>
              <a:rPr lang="es-ES" sz="2100" smtClean="0"/>
            </a:br>
            <a:r>
              <a:rPr lang="es-ES" sz="2100" smtClean="0"/>
              <a:t/>
            </a:r>
            <a:br>
              <a:rPr lang="es-ES" sz="2100" smtClean="0"/>
            </a:br>
            <a:r>
              <a:rPr lang="es-ES" sz="2100" smtClean="0"/>
              <a:t/>
            </a:r>
            <a:br>
              <a:rPr lang="es-ES" sz="2100" smtClean="0"/>
            </a:br>
            <a:r>
              <a:rPr lang="es-ES" sz="1350" smtClean="0">
                <a:solidFill>
                  <a:srgbClr val="C00000"/>
                </a:solidFill>
                <a:latin typeface="Arial" pitchFamily="34" charset="0"/>
                <a:cs typeface="Arial" pitchFamily="34" charset="0"/>
              </a:rPr>
              <a:t/>
            </a:r>
            <a:br>
              <a:rPr lang="es-ES" sz="1350" smtClean="0">
                <a:solidFill>
                  <a:srgbClr val="C00000"/>
                </a:solidFill>
                <a:latin typeface="Arial" pitchFamily="34" charset="0"/>
                <a:cs typeface="Arial" pitchFamily="34" charset="0"/>
              </a:rPr>
            </a:br>
            <a:endParaRPr lang="es-ES" sz="1350" b="1" dirty="0">
              <a:solidFill>
                <a:srgbClr val="C00000"/>
              </a:solidFill>
              <a:latin typeface="Arial" pitchFamily="34" charset="0"/>
              <a:cs typeface="Arial" pitchFamily="34" charset="0"/>
            </a:endParaRPr>
          </a:p>
        </p:txBody>
      </p:sp>
      <p:sp>
        <p:nvSpPr>
          <p:cNvPr id="23" name="9 CuadroTexto"/>
          <p:cNvSpPr txBox="1"/>
          <p:nvPr/>
        </p:nvSpPr>
        <p:spPr>
          <a:xfrm>
            <a:off x="1965210" y="909748"/>
            <a:ext cx="3686289" cy="400110"/>
          </a:xfrm>
          <a:prstGeom prst="rect">
            <a:avLst/>
          </a:prstGeom>
          <a:solidFill>
            <a:schemeClr val="accent6">
              <a:lumMod val="60000"/>
              <a:lumOff val="40000"/>
            </a:schemeClr>
          </a:solidFill>
          <a:ln>
            <a:solidFill>
              <a:schemeClr val="accent1">
                <a:shade val="50000"/>
              </a:schemeClr>
            </a:solidFill>
          </a:ln>
        </p:spPr>
        <p:txBody>
          <a:bodyPr wrap="square">
            <a:spAutoFit/>
          </a:bodyPr>
          <a:lstStyle/>
          <a:p>
            <a:pPr algn="ctr">
              <a:defRPr/>
            </a:pPr>
            <a:r>
              <a:rPr lang="es-ES" sz="2000" b="1" dirty="0"/>
              <a:t>  </a:t>
            </a:r>
            <a:r>
              <a:rPr lang="es-ES" sz="2000" b="1" dirty="0" smtClean="0"/>
              <a:t>CUARENTENA VEGETAL</a:t>
            </a:r>
            <a:endParaRPr lang="es-ES" sz="2000" b="1" dirty="0"/>
          </a:p>
        </p:txBody>
      </p:sp>
      <p:sp>
        <p:nvSpPr>
          <p:cNvPr id="24" name="4 Marcador de texto"/>
          <p:cNvSpPr txBox="1">
            <a:spLocks/>
          </p:cNvSpPr>
          <p:nvPr/>
        </p:nvSpPr>
        <p:spPr>
          <a:xfrm>
            <a:off x="1430093" y="1728391"/>
            <a:ext cx="6061248" cy="238689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s-ES" sz="1500" u="sng" dirty="0" smtClean="0">
                <a:solidFill>
                  <a:srgbClr val="002060"/>
                </a:solidFill>
                <a:latin typeface="Arial" panose="020B0604020202020204" pitchFamily="34" charset="0"/>
                <a:cs typeface="Arial" panose="020B0604020202020204" pitchFamily="34" charset="0"/>
              </a:rPr>
              <a:t>Puestos de control.</a:t>
            </a:r>
          </a:p>
          <a:p>
            <a:pPr algn="just"/>
            <a:r>
              <a:rPr lang="es-ES" sz="1500" u="sng" dirty="0" smtClean="0">
                <a:solidFill>
                  <a:srgbClr val="002060"/>
                </a:solidFill>
                <a:latin typeface="Arial" panose="020B0604020202020204" pitchFamily="34" charset="0"/>
                <a:cs typeface="Arial" panose="020B0604020202020204" pitchFamily="34" charset="0"/>
              </a:rPr>
              <a:t>Producto:</a:t>
            </a:r>
            <a:r>
              <a:rPr lang="es-ES" sz="1500" dirty="0" smtClean="0">
                <a:solidFill>
                  <a:srgbClr val="002060"/>
                </a:solidFill>
                <a:latin typeface="Arial" panose="020B0604020202020204" pitchFamily="34" charset="0"/>
                <a:cs typeface="Arial" panose="020B0604020202020204" pitchFamily="34" charset="0"/>
              </a:rPr>
              <a:t> </a:t>
            </a:r>
            <a:r>
              <a:rPr lang="es-ES" sz="1500" dirty="0" smtClean="0">
                <a:latin typeface="Arial" panose="020B0604020202020204" pitchFamily="34" charset="0"/>
                <a:cs typeface="Arial" panose="020B0604020202020204" pitchFamily="34" charset="0"/>
              </a:rPr>
              <a:t>23 puestos de control internacional de frontera, con todo el derecho a adoptar las medidas fitosanitarias necesarias para proteger, preservar los vegetales y la condición fitosanitaria, además de contribuir a garantizar la inocuidad alimentaria del país a través del fortalecimiento de los puesto de control Fronterizo del SENASAG. </a:t>
            </a:r>
          </a:p>
          <a:p>
            <a:pPr algn="just"/>
            <a:r>
              <a:rPr lang="es-CL" sz="1500" u="sng" dirty="0" smtClean="0">
                <a:solidFill>
                  <a:srgbClr val="002060"/>
                </a:solidFill>
                <a:latin typeface="Arial" panose="020B0604020202020204" pitchFamily="34" charset="0"/>
                <a:cs typeface="Arial" panose="020B0604020202020204" pitchFamily="34" charset="0"/>
              </a:rPr>
              <a:t>Beneficiarios:</a:t>
            </a:r>
            <a:r>
              <a:rPr lang="es-CL" sz="1500" dirty="0" smtClean="0">
                <a:latin typeface="Arial" panose="020B0604020202020204" pitchFamily="34" charset="0"/>
                <a:cs typeface="Arial" panose="020B0604020202020204" pitchFamily="34" charset="0"/>
              </a:rPr>
              <a:t>.918.222 Beneficiarios directos e indirectos es la población boliviana en general. </a:t>
            </a:r>
          </a:p>
          <a:p>
            <a:endParaRPr lang="es-ES" sz="1500" b="1" dirty="0" smtClean="0">
              <a:latin typeface="Arial" charset="0"/>
              <a:cs typeface="Arial" charset="0"/>
            </a:endParaRPr>
          </a:p>
          <a:p>
            <a:endParaRPr lang="es-ES" sz="1500" b="1" dirty="0" smtClean="0">
              <a:latin typeface="Arial" charset="0"/>
              <a:cs typeface="Arial" charset="0"/>
            </a:endParaRPr>
          </a:p>
          <a:p>
            <a:endParaRPr lang="es-ES" sz="1500" b="1" dirty="0" smtClean="0">
              <a:latin typeface="Arial" charset="0"/>
              <a:cs typeface="Arial" charset="0"/>
            </a:endParaRPr>
          </a:p>
          <a:p>
            <a:endParaRPr lang="es-ES" sz="1500" b="1" dirty="0">
              <a:latin typeface="Arial" charset="0"/>
              <a:cs typeface="Arial" charset="0"/>
            </a:endParaRPr>
          </a:p>
        </p:txBody>
      </p:sp>
      <p:pic>
        <p:nvPicPr>
          <p:cNvPr id="25" name="Imagen 24" descr="\\192.168.1.218\Vegetal\02) AICV\12. INFORMES TRIMESTRALES Y ANUALES\GESTION 2017\Fotos -2017\IMG-20170426-WA0003.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00476" y="3091303"/>
            <a:ext cx="3325247" cy="1878330"/>
          </a:xfrm>
          <a:prstGeom prst="rect">
            <a:avLst/>
          </a:prstGeom>
          <a:ln>
            <a:noFill/>
          </a:ln>
          <a:effectLst>
            <a:softEdge rad="112500"/>
          </a:effectLst>
        </p:spPr>
      </p:pic>
      <p:pic>
        <p:nvPicPr>
          <p:cNvPr id="26" name="Imagen 25" descr="\\192.168.1.218\Vegetal\02) AICV\12. INFORMES TRIMESTRALES Y ANUALES\GESTION 2017\Fotos -2017\IMG-20170426-WA0059.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00475" y="4969633"/>
            <a:ext cx="3325247" cy="1750501"/>
          </a:xfrm>
          <a:prstGeom prst="rect">
            <a:avLst/>
          </a:prstGeom>
          <a:ln>
            <a:noFill/>
          </a:ln>
          <a:effectLst>
            <a:softEdge rad="112500"/>
          </a:effectLst>
        </p:spPr>
      </p:pic>
      <p:pic>
        <p:nvPicPr>
          <p:cNvPr id="27" name="Imagen 26" descr="\\192.168.1.218\Vegetal\02) AICV\12. INFORMES TRIMESTRALES Y ANUALES\GESTION 2017\Fotos -2017\IMG-20170426-WA0029.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80891" y="3978797"/>
            <a:ext cx="2765878" cy="2550548"/>
          </a:xfrm>
          <a:prstGeom prst="rect">
            <a:avLst/>
          </a:prstGeom>
          <a:ln>
            <a:noFill/>
          </a:ln>
          <a:effectLst>
            <a:softEdge rad="112500"/>
          </a:effectLst>
        </p:spPr>
      </p:pic>
      <p:pic>
        <p:nvPicPr>
          <p:cNvPr id="28" name="Imagen 27" descr="\\192.168.1.218\Vegetal\02) AICV\12. INFORMES TRIMESTRALES Y ANUALES\GESTION 2017\Fotos -2017\IMG-20170426-WA0015.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46770" y="3978797"/>
            <a:ext cx="2888972" cy="2493399"/>
          </a:xfrm>
          <a:prstGeom prst="rect">
            <a:avLst/>
          </a:prstGeom>
          <a:ln>
            <a:noFill/>
          </a:ln>
          <a:effectLst>
            <a:softEdge rad="112500"/>
          </a:effectLst>
        </p:spPr>
      </p:pic>
      <p:pic>
        <p:nvPicPr>
          <p:cNvPr id="29" name="Imagen 28" descr="\\192.168.1.218\Vegetal\02) AICV\12. INFORMES TRIMESTRALES Y ANUALES\GESTION 2017\Fotos -2017\IMG-20170426-WA0007.jp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93846" y="1109803"/>
            <a:ext cx="3325248" cy="1974574"/>
          </a:xfrm>
          <a:prstGeom prst="rect">
            <a:avLst/>
          </a:prstGeom>
          <a:ln>
            <a:noFill/>
          </a:ln>
          <a:effectLst>
            <a:softEdge rad="112500"/>
          </a:effectLst>
        </p:spPr>
      </p:pic>
    </p:spTree>
    <p:extLst>
      <p:ext uri="{BB962C8B-B14F-4D97-AF65-F5344CB8AC3E}">
        <p14:creationId xmlns:p14="http://schemas.microsoft.com/office/powerpoint/2010/main" val="4251722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ángulo 7"/>
          <p:cNvSpPr/>
          <p:nvPr/>
        </p:nvSpPr>
        <p:spPr>
          <a:xfrm>
            <a:off x="5175139" y="0"/>
            <a:ext cx="6990440" cy="769441"/>
          </a:xfrm>
          <a:prstGeom prst="rect">
            <a:avLst/>
          </a:prstGeom>
          <a:noFill/>
          <a:effectLst>
            <a:outerShdw blurRad="50800" dist="38100" dir="5400000" algn="t" rotWithShape="0">
              <a:prstClr val="black">
                <a:alpha val="40000"/>
              </a:prstClr>
            </a:outerShdw>
          </a:effectLst>
        </p:spPr>
        <p:txBody>
          <a:bodyPr wrap="none" lIns="91440" tIns="45720" rIns="91440" bIns="45720">
            <a:spAutoFit/>
          </a:bodyPr>
          <a:lstStyle/>
          <a:p>
            <a:pPr algn="ctr"/>
            <a:r>
              <a:rPr lang="es-ES" sz="4400" b="1" dirty="0" smtClean="0">
                <a:ln w="0"/>
                <a:solidFill>
                  <a:schemeClr val="accent6">
                    <a:lumMod val="50000"/>
                  </a:schemeClr>
                </a:solidFill>
                <a:effectLst>
                  <a:outerShdw blurRad="38100" dist="19050" dir="2700000" algn="tl" rotWithShape="0">
                    <a:schemeClr val="dk1">
                      <a:alpha val="40000"/>
                    </a:schemeClr>
                  </a:outerShdw>
                </a:effectLst>
              </a:rPr>
              <a:t>METAS PROGRAMADAS 2017</a:t>
            </a:r>
            <a:endParaRPr lang="es-ES" sz="4400" b="1" cap="none" spc="0" dirty="0">
              <a:ln w="0"/>
              <a:solidFill>
                <a:schemeClr val="accent6">
                  <a:lumMod val="50000"/>
                </a:schemeClr>
              </a:solidFill>
              <a:effectLst>
                <a:outerShdw blurRad="38100" dist="19050" dir="2700000" algn="tl" rotWithShape="0">
                  <a:schemeClr val="dk1">
                    <a:alpha val="40000"/>
                  </a:schemeClr>
                </a:outerShdw>
              </a:effectLst>
            </a:endParaRPr>
          </a:p>
        </p:txBody>
      </p:sp>
      <p:sp>
        <p:nvSpPr>
          <p:cNvPr id="12" name="9 CuadroTexto"/>
          <p:cNvSpPr txBox="1"/>
          <p:nvPr/>
        </p:nvSpPr>
        <p:spPr>
          <a:xfrm>
            <a:off x="4598115" y="820241"/>
            <a:ext cx="6869985" cy="369332"/>
          </a:xfrm>
          <a:prstGeom prst="rect">
            <a:avLst/>
          </a:prstGeom>
          <a:solidFill>
            <a:schemeClr val="accent6">
              <a:lumMod val="60000"/>
              <a:lumOff val="40000"/>
            </a:schemeClr>
          </a:solidFill>
          <a:ln>
            <a:solidFill>
              <a:schemeClr val="accent1">
                <a:shade val="50000"/>
              </a:schemeClr>
            </a:solidFill>
          </a:ln>
        </p:spPr>
        <p:txBody>
          <a:bodyPr wrap="square">
            <a:spAutoFit/>
          </a:bodyPr>
          <a:lstStyle/>
          <a:p>
            <a:pPr algn="ctr">
              <a:defRPr/>
            </a:pPr>
            <a:r>
              <a:rPr lang="es-ES" b="1" dirty="0" smtClean="0"/>
              <a:t> AREA NACIONAL DE PROGRAMAS</a:t>
            </a:r>
            <a:endParaRPr lang="es-ES" b="1" dirty="0"/>
          </a:p>
        </p:txBody>
      </p:sp>
      <p:graphicFrame>
        <p:nvGraphicFramePr>
          <p:cNvPr id="13" name="Tabla 12"/>
          <p:cNvGraphicFramePr>
            <a:graphicFrameLocks noGrp="1"/>
          </p:cNvGraphicFramePr>
          <p:nvPr>
            <p:extLst>
              <p:ext uri="{D42A27DB-BD31-4B8C-83A1-F6EECF244321}">
                <p14:modId xmlns:p14="http://schemas.microsoft.com/office/powerpoint/2010/main" val="2339479368"/>
              </p:ext>
            </p:extLst>
          </p:nvPr>
        </p:nvGraphicFramePr>
        <p:xfrm>
          <a:off x="4598115" y="1334082"/>
          <a:ext cx="6895385" cy="2776708"/>
        </p:xfrm>
        <a:graphic>
          <a:graphicData uri="http://schemas.openxmlformats.org/drawingml/2006/table">
            <a:tbl>
              <a:tblPr firstRow="1" firstCol="1" bandRow="1">
                <a:tableStyleId>{68D230F3-CF80-4859-8CE7-A43EE81993B5}</a:tableStyleId>
              </a:tblPr>
              <a:tblGrid>
                <a:gridCol w="4568642"/>
                <a:gridCol w="1193395"/>
                <a:gridCol w="1133348"/>
              </a:tblGrid>
              <a:tr h="306686">
                <a:tc>
                  <a:txBody>
                    <a:bodyPr/>
                    <a:lstStyle/>
                    <a:p>
                      <a:pPr algn="ctr">
                        <a:lnSpc>
                          <a:spcPct val="107000"/>
                        </a:lnSpc>
                        <a:spcAft>
                          <a:spcPts val="0"/>
                        </a:spcAft>
                      </a:pPr>
                      <a:r>
                        <a:rPr lang="es-ES" sz="1400" dirty="0">
                          <a:effectLst/>
                        </a:rPr>
                        <a:t>Actividad</a:t>
                      </a:r>
                      <a:endParaRPr lang="es-ES" sz="1400" dirty="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tc>
                  <a:txBody>
                    <a:bodyPr/>
                    <a:lstStyle/>
                    <a:p>
                      <a:pPr algn="ctr">
                        <a:lnSpc>
                          <a:spcPct val="107000"/>
                        </a:lnSpc>
                        <a:spcAft>
                          <a:spcPts val="0"/>
                        </a:spcAft>
                      </a:pPr>
                      <a:r>
                        <a:rPr lang="es-ES" sz="1400" dirty="0">
                          <a:effectLst/>
                        </a:rPr>
                        <a:t>Meta</a:t>
                      </a:r>
                      <a:endParaRPr lang="es-ES" sz="1400" dirty="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tc>
                  <a:txBody>
                    <a:bodyPr/>
                    <a:lstStyle/>
                    <a:p>
                      <a:pPr algn="ctr">
                        <a:lnSpc>
                          <a:spcPct val="107000"/>
                        </a:lnSpc>
                        <a:spcAft>
                          <a:spcPts val="0"/>
                        </a:spcAft>
                      </a:pPr>
                      <a:r>
                        <a:rPr lang="es-ES" sz="1100" dirty="0">
                          <a:effectLst/>
                        </a:rPr>
                        <a:t>Beneficiarios </a:t>
                      </a:r>
                      <a:endParaRPr lang="es-ES" sz="1100" dirty="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92D050"/>
                    </a:solidFill>
                  </a:tcPr>
                </a:tc>
              </a:tr>
              <a:tr h="595058">
                <a:tc>
                  <a:txBody>
                    <a:bodyPr/>
                    <a:lstStyle/>
                    <a:p>
                      <a:pPr>
                        <a:lnSpc>
                          <a:spcPct val="107000"/>
                        </a:lnSpc>
                        <a:spcAft>
                          <a:spcPts val="0"/>
                        </a:spcAft>
                      </a:pPr>
                      <a:r>
                        <a:rPr lang="es-ES" sz="1400" b="0" dirty="0" smtClean="0">
                          <a:latin typeface="Arial" panose="020B0604020202020204" pitchFamily="34" charset="0"/>
                          <a:cs typeface="Arial" panose="020B0604020202020204" pitchFamily="34" charset="0"/>
                        </a:rPr>
                        <a:t>Mantención de</a:t>
                      </a:r>
                      <a:r>
                        <a:rPr lang="es-ES" sz="1400" b="0" baseline="0" dirty="0" smtClean="0">
                          <a:latin typeface="Arial" panose="020B0604020202020204" pitchFamily="34" charset="0"/>
                          <a:cs typeface="Arial" panose="020B0604020202020204" pitchFamily="34" charset="0"/>
                        </a:rPr>
                        <a:t> un</a:t>
                      </a:r>
                      <a:r>
                        <a:rPr lang="es-BO" sz="1400" b="0" dirty="0" smtClean="0">
                          <a:latin typeface="Arial" panose="020B0604020202020204" pitchFamily="34" charset="0"/>
                          <a:cs typeface="Arial" panose="020B0604020202020204" pitchFamily="34" charset="0"/>
                        </a:rPr>
                        <a:t> área de baja Prevalencia de Moscas de la fruta para la exportación de limón </a:t>
                      </a:r>
                      <a:r>
                        <a:rPr lang="es-BO" sz="1400" dirty="0" smtClean="0">
                          <a:latin typeface="Arial" panose="020B0604020202020204" pitchFamily="34" charset="0"/>
                          <a:cs typeface="Arial" panose="020B0604020202020204" pitchFamily="34" charset="0"/>
                        </a:rPr>
                        <a:t>(Citrus limón) </a:t>
                      </a:r>
                      <a:endParaRPr lang="es-ES" sz="1400" b="0" i="0" dirty="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B w="12700" cap="flat" cmpd="sng" algn="ctr">
                      <a:solidFill>
                        <a:srgbClr val="92D050"/>
                      </a:solidFill>
                      <a:prstDash val="solid"/>
                      <a:round/>
                      <a:headEnd type="none" w="med" len="med"/>
                      <a:tailEnd type="none" w="med" len="med"/>
                    </a:lnB>
                    <a:solidFill>
                      <a:schemeClr val="bg1"/>
                    </a:solidFill>
                  </a:tcPr>
                </a:tc>
                <a:tc>
                  <a:txBody>
                    <a:bodyPr/>
                    <a:lstStyle/>
                    <a:p>
                      <a:pPr algn="ctr">
                        <a:lnSpc>
                          <a:spcPct val="107000"/>
                        </a:lnSpc>
                        <a:spcAft>
                          <a:spcPts val="0"/>
                        </a:spcAft>
                      </a:pPr>
                      <a:r>
                        <a:rPr lang="es-ES" sz="1400" dirty="0" smtClean="0">
                          <a:solidFill>
                            <a:schemeClr val="tx1"/>
                          </a:solidFill>
                          <a:effectLst/>
                          <a:latin typeface="+mn-lt"/>
                          <a:ea typeface="+mn-ea"/>
                          <a:cs typeface="+mn-cs"/>
                        </a:rPr>
                        <a:t>12 reportes</a:t>
                      </a:r>
                      <a:endParaRPr lang="es-ES" sz="1400" dirty="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B w="12700" cap="flat" cmpd="sng" algn="ctr">
                      <a:solidFill>
                        <a:srgbClr val="92D050"/>
                      </a:solidFill>
                      <a:prstDash val="solid"/>
                      <a:round/>
                      <a:headEnd type="none" w="med" len="med"/>
                      <a:tailEnd type="none" w="med" len="med"/>
                    </a:lnB>
                    <a:solidFill>
                      <a:schemeClr val="bg1"/>
                    </a:solidFill>
                  </a:tcPr>
                </a:tc>
                <a:tc>
                  <a:txBody>
                    <a:bodyPr/>
                    <a:lstStyle/>
                    <a:p>
                      <a:pPr algn="ctr">
                        <a:lnSpc>
                          <a:spcPct val="107000"/>
                        </a:lnSpc>
                        <a:spcAft>
                          <a:spcPts val="0"/>
                        </a:spcAft>
                      </a:pPr>
                      <a:r>
                        <a:rPr lang="es-ES" sz="14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2300</a:t>
                      </a:r>
                      <a:endParaRPr lang="es-E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B w="12700" cap="flat" cmpd="sng" algn="ctr">
                      <a:solidFill>
                        <a:srgbClr val="92D050"/>
                      </a:solidFill>
                      <a:prstDash val="solid"/>
                      <a:round/>
                      <a:headEnd type="none" w="med" len="med"/>
                      <a:tailEnd type="none" w="med" len="med"/>
                    </a:lnB>
                    <a:solidFill>
                      <a:schemeClr val="bg1"/>
                    </a:solidFill>
                  </a:tcPr>
                </a:tc>
              </a:tr>
              <a:tr h="595058">
                <a:tc>
                  <a:txBody>
                    <a:bodyPr/>
                    <a:lstStyle/>
                    <a:p>
                      <a:pPr marL="0" marR="0" indent="0" algn="l" defTabSz="914400" rtl="0" eaLnBrk="1" fontAlgn="auto" latinLnBrk="0" hangingPunct="1">
                        <a:lnSpc>
                          <a:spcPct val="107000"/>
                        </a:lnSpc>
                        <a:spcBef>
                          <a:spcPts val="0"/>
                        </a:spcBef>
                        <a:spcAft>
                          <a:spcPts val="0"/>
                        </a:spcAft>
                        <a:buClrTx/>
                        <a:buSzTx/>
                        <a:buFontTx/>
                        <a:buNone/>
                        <a:tabLst/>
                        <a:defRPr/>
                      </a:pPr>
                      <a:r>
                        <a:rPr lang="es-ES" sz="1400" b="0" dirty="0" smtClean="0">
                          <a:latin typeface="Arial" panose="020B0604020202020204" pitchFamily="34" charset="0"/>
                          <a:cs typeface="Arial" panose="020B0604020202020204" pitchFamily="34" charset="0"/>
                        </a:rPr>
                        <a:t>M</a:t>
                      </a:r>
                      <a:r>
                        <a:rPr lang="es-BO" sz="1400" b="0" dirty="0" smtClean="0">
                          <a:latin typeface="Arial" panose="020B0604020202020204" pitchFamily="34" charset="0"/>
                          <a:cs typeface="Arial" panose="020B0604020202020204" pitchFamily="34" charset="0"/>
                        </a:rPr>
                        <a:t>antención de la condición de País Libre de la plaga HLB de los cítricos y la distribución del vector</a:t>
                      </a:r>
                      <a:endParaRPr lang="es-ES" sz="1400" b="0" dirty="0" smtClean="0">
                        <a:latin typeface="Arial" panose="020B0604020202020204" pitchFamily="34" charset="0"/>
                        <a:cs typeface="Arial" panose="020B0604020202020204" pitchFamily="34" charset="0"/>
                      </a:endParaRPr>
                    </a:p>
                  </a:txBody>
                  <a:tcPr marL="68580" marR="68580" marT="0" marB="0">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solidFill>
                      <a:schemeClr val="bg1"/>
                    </a:solidFill>
                  </a:tcPr>
                </a:tc>
                <a:tc>
                  <a:txBody>
                    <a:bodyPr/>
                    <a:lstStyle/>
                    <a:p>
                      <a:pPr algn="ctr">
                        <a:lnSpc>
                          <a:spcPct val="107000"/>
                        </a:lnSpc>
                        <a:spcAft>
                          <a:spcPts val="0"/>
                        </a:spcAft>
                      </a:pPr>
                      <a:r>
                        <a:rPr lang="es-ES" sz="14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12 Informes</a:t>
                      </a:r>
                      <a:endParaRPr lang="es-E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solidFill>
                      <a:schemeClr val="bg1"/>
                    </a:solidFill>
                  </a:tcPr>
                </a:tc>
                <a:tc>
                  <a:txBody>
                    <a:bodyPr/>
                    <a:lstStyle/>
                    <a:p>
                      <a:pPr algn="ctr">
                        <a:lnSpc>
                          <a:spcPct val="107000"/>
                        </a:lnSpc>
                        <a:spcAft>
                          <a:spcPts val="0"/>
                        </a:spcAft>
                      </a:pPr>
                      <a:r>
                        <a:rPr lang="es-CL" sz="1400" dirty="0" smtClean="0">
                          <a:latin typeface="Arial" panose="020B0604020202020204" pitchFamily="34" charset="0"/>
                          <a:cs typeface="Arial" panose="020B0604020202020204" pitchFamily="34" charset="0"/>
                        </a:rPr>
                        <a:t>:   230.000 </a:t>
                      </a:r>
                      <a:endParaRPr lang="es-ES" sz="1400" dirty="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solidFill>
                      <a:schemeClr val="bg1"/>
                    </a:solidFill>
                  </a:tcPr>
                </a:tc>
              </a:tr>
              <a:tr h="595058">
                <a:tc>
                  <a:txBody>
                    <a:bodyPr/>
                    <a:lstStyle/>
                    <a:p>
                      <a:pPr marL="0" marR="0" indent="0" algn="l" defTabSz="914400" rtl="0" eaLnBrk="1" fontAlgn="auto" latinLnBrk="0" hangingPunct="1">
                        <a:lnSpc>
                          <a:spcPct val="107000"/>
                        </a:lnSpc>
                        <a:spcBef>
                          <a:spcPts val="0"/>
                        </a:spcBef>
                        <a:spcAft>
                          <a:spcPts val="0"/>
                        </a:spcAft>
                        <a:buClrTx/>
                        <a:buSzTx/>
                        <a:buFontTx/>
                        <a:buNone/>
                        <a:tabLst/>
                        <a:defRPr/>
                      </a:pPr>
                      <a:r>
                        <a:rPr lang="es-ES" sz="1400" b="0" kern="1200" dirty="0" smtClean="0">
                          <a:solidFill>
                            <a:schemeClr val="tx1"/>
                          </a:solidFill>
                          <a:latin typeface="Arial" panose="020B0604020202020204" pitchFamily="34" charset="0"/>
                          <a:ea typeface="+mn-ea"/>
                          <a:cs typeface="Arial" panose="020B0604020202020204" pitchFamily="34" charset="0"/>
                        </a:rPr>
                        <a:t>Atencion de emergencia fitosanitaria </a:t>
                      </a:r>
                      <a:r>
                        <a:rPr lang="es-BO" sz="1400" b="0" dirty="0" smtClean="0">
                          <a:solidFill>
                            <a:srgbClr val="000000"/>
                          </a:solidFill>
                          <a:latin typeface="Arial" panose="020B0604020202020204" pitchFamily="34" charset="0"/>
                        </a:rPr>
                        <a:t>langosta migratoria </a:t>
                      </a:r>
                      <a:r>
                        <a:rPr lang="es-BO" sz="1400" b="1" i="1" dirty="0" smtClean="0">
                          <a:solidFill>
                            <a:srgbClr val="000000"/>
                          </a:solidFill>
                          <a:latin typeface="Arial" panose="020B0604020202020204" pitchFamily="34" charset="0"/>
                        </a:rPr>
                        <a:t>(</a:t>
                      </a:r>
                      <a:r>
                        <a:rPr lang="es-BO" sz="1400" b="1" i="1" dirty="0" err="1" smtClean="0">
                          <a:solidFill>
                            <a:srgbClr val="000000"/>
                          </a:solidFill>
                          <a:latin typeface="Arial" panose="020B0604020202020204" pitchFamily="34" charset="0"/>
                        </a:rPr>
                        <a:t>Schistocerca</a:t>
                      </a:r>
                      <a:r>
                        <a:rPr lang="es-BO" sz="1400" b="1" i="1" dirty="0" smtClean="0">
                          <a:solidFill>
                            <a:srgbClr val="000000"/>
                          </a:solidFill>
                          <a:latin typeface="Arial" panose="020B0604020202020204" pitchFamily="34" charset="0"/>
                        </a:rPr>
                        <a:t> </a:t>
                      </a:r>
                      <a:r>
                        <a:rPr lang="es-BO" sz="1400" b="1" i="1" dirty="0" err="1" smtClean="0">
                          <a:solidFill>
                            <a:srgbClr val="000000"/>
                          </a:solidFill>
                          <a:latin typeface="Arial" panose="020B0604020202020204" pitchFamily="34" charset="0"/>
                        </a:rPr>
                        <a:t>cancellata</a:t>
                      </a:r>
                      <a:r>
                        <a:rPr lang="es-BO" sz="1400" b="1" i="1" dirty="0" smtClean="0">
                          <a:solidFill>
                            <a:srgbClr val="000000"/>
                          </a:solidFill>
                          <a:latin typeface="Arial" panose="020B0604020202020204" pitchFamily="34" charset="0"/>
                        </a:rPr>
                        <a:t>) </a:t>
                      </a:r>
                      <a:endParaRPr lang="es-ES" sz="1400" b="1" i="1" kern="1200" dirty="0">
                        <a:solidFill>
                          <a:schemeClr val="tx1"/>
                        </a:solidFill>
                        <a:latin typeface="Arial" panose="020B0604020202020204" pitchFamily="34" charset="0"/>
                        <a:ea typeface="+mn-ea"/>
                        <a:cs typeface="Arial" panose="020B0604020202020204" pitchFamily="34" charset="0"/>
                      </a:endParaRPr>
                    </a:p>
                  </a:txBody>
                  <a:tcPr marL="68580" marR="68580" marT="0" marB="0">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solidFill>
                      <a:schemeClr val="bg1"/>
                    </a:solidFill>
                  </a:tcPr>
                </a:tc>
                <a:tc>
                  <a:txBody>
                    <a:bodyPr/>
                    <a:lstStyle/>
                    <a:p>
                      <a:pPr algn="ctr">
                        <a:lnSpc>
                          <a:spcPct val="107000"/>
                        </a:lnSpc>
                        <a:spcAft>
                          <a:spcPts val="0"/>
                        </a:spcAft>
                      </a:pPr>
                      <a:r>
                        <a:rPr lang="es-ES" sz="14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60 Reportes</a:t>
                      </a:r>
                      <a:endParaRPr lang="es-E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solidFill>
                      <a:schemeClr val="bg1"/>
                    </a:solidFill>
                  </a:tcPr>
                </a:tc>
                <a:tc>
                  <a:txBody>
                    <a:bodyPr/>
                    <a:lstStyle/>
                    <a:p>
                      <a:pPr algn="ctr">
                        <a:lnSpc>
                          <a:spcPct val="107000"/>
                        </a:lnSpc>
                        <a:spcAft>
                          <a:spcPts val="0"/>
                        </a:spcAft>
                      </a:pPr>
                      <a:r>
                        <a:rPr lang="es-CL" sz="1400" dirty="0" smtClean="0">
                          <a:latin typeface="Arial" panose="020B0604020202020204" pitchFamily="34" charset="0"/>
                          <a:cs typeface="Arial" panose="020B0604020202020204" pitchFamily="34" charset="0"/>
                        </a:rPr>
                        <a:t>582.700</a:t>
                      </a:r>
                      <a:endParaRPr lang="es-ES" sz="1400" dirty="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solidFill>
                      <a:schemeClr val="bg1"/>
                    </a:solidFill>
                  </a:tcPr>
                </a:tc>
              </a:tr>
              <a:tr h="595058">
                <a:tc>
                  <a:txBody>
                    <a:bodyPr/>
                    <a:lstStyle/>
                    <a:p>
                      <a:pPr marL="0" marR="0" indent="0" algn="l" defTabSz="914400" rtl="0" eaLnBrk="1" fontAlgn="auto" latinLnBrk="0" hangingPunct="1">
                        <a:lnSpc>
                          <a:spcPct val="107000"/>
                        </a:lnSpc>
                        <a:spcBef>
                          <a:spcPts val="0"/>
                        </a:spcBef>
                        <a:spcAft>
                          <a:spcPts val="0"/>
                        </a:spcAft>
                        <a:buClrTx/>
                        <a:buSzTx/>
                        <a:buFontTx/>
                        <a:buNone/>
                        <a:tabLst/>
                        <a:defRPr/>
                      </a:pPr>
                      <a:r>
                        <a:rPr lang="es-ES" sz="1400" b="0" kern="1200" dirty="0" smtClean="0">
                          <a:solidFill>
                            <a:srgbClr val="000000"/>
                          </a:solidFill>
                          <a:latin typeface="Arial" panose="020B0604020202020204" pitchFamily="34" charset="0"/>
                          <a:ea typeface="+mn-ea"/>
                          <a:cs typeface="+mn-cs"/>
                        </a:rPr>
                        <a:t>Implementación de un programa de control de </a:t>
                      </a:r>
                      <a:r>
                        <a:rPr lang="es-BO" sz="1400" b="0" kern="1200" dirty="0" smtClean="0">
                          <a:solidFill>
                            <a:srgbClr val="000000"/>
                          </a:solidFill>
                          <a:latin typeface="Arial" panose="020B0604020202020204" pitchFamily="34" charset="0"/>
                          <a:ea typeface="+mn-ea"/>
                          <a:cs typeface="+mn-cs"/>
                        </a:rPr>
                        <a:t>langosta migratoria </a:t>
                      </a:r>
                      <a:r>
                        <a:rPr lang="es-BO" sz="1400" b="1" i="1" kern="1200" dirty="0" smtClean="0">
                          <a:solidFill>
                            <a:schemeClr val="tx1"/>
                          </a:solidFill>
                          <a:latin typeface="Arial" panose="020B0604020202020204" pitchFamily="34" charset="0"/>
                          <a:ea typeface="+mn-ea"/>
                          <a:cs typeface="+mn-cs"/>
                        </a:rPr>
                        <a:t>(</a:t>
                      </a:r>
                      <a:r>
                        <a:rPr lang="es-BO" sz="1400" b="1" i="1" kern="1200" dirty="0" err="1" smtClean="0">
                          <a:solidFill>
                            <a:schemeClr val="tx1"/>
                          </a:solidFill>
                          <a:latin typeface="Arial" panose="020B0604020202020204" pitchFamily="34" charset="0"/>
                          <a:ea typeface="+mn-ea"/>
                          <a:cs typeface="+mn-cs"/>
                        </a:rPr>
                        <a:t>Schistocerca</a:t>
                      </a:r>
                      <a:r>
                        <a:rPr lang="es-BO" sz="1400" b="1" i="1" kern="1200" dirty="0" smtClean="0">
                          <a:solidFill>
                            <a:schemeClr val="tx1"/>
                          </a:solidFill>
                          <a:latin typeface="Arial" panose="020B0604020202020204" pitchFamily="34" charset="0"/>
                          <a:ea typeface="+mn-ea"/>
                          <a:cs typeface="+mn-cs"/>
                        </a:rPr>
                        <a:t> </a:t>
                      </a:r>
                      <a:r>
                        <a:rPr lang="es-BO" sz="1400" b="1" i="1" kern="1200" dirty="0" err="1" smtClean="0">
                          <a:solidFill>
                            <a:schemeClr val="tx1"/>
                          </a:solidFill>
                          <a:latin typeface="Arial" panose="020B0604020202020204" pitchFamily="34" charset="0"/>
                          <a:ea typeface="+mn-ea"/>
                          <a:cs typeface="+mn-cs"/>
                        </a:rPr>
                        <a:t>cancellata</a:t>
                      </a:r>
                      <a:r>
                        <a:rPr lang="es-BO" sz="1400" b="1" i="1" kern="1200" dirty="0" smtClean="0">
                          <a:solidFill>
                            <a:schemeClr val="tx1"/>
                          </a:solidFill>
                          <a:latin typeface="Arial" panose="020B0604020202020204" pitchFamily="34" charset="0"/>
                          <a:ea typeface="+mn-ea"/>
                          <a:cs typeface="+mn-cs"/>
                        </a:rPr>
                        <a:t>)</a:t>
                      </a:r>
                      <a:r>
                        <a:rPr lang="es-BO" sz="1400" b="1" kern="1200" dirty="0" smtClean="0">
                          <a:solidFill>
                            <a:srgbClr val="000000"/>
                          </a:solidFill>
                          <a:latin typeface="Arial" panose="020B0604020202020204" pitchFamily="34" charset="0"/>
                          <a:ea typeface="+mn-ea"/>
                          <a:cs typeface="+mn-cs"/>
                        </a:rPr>
                        <a:t> </a:t>
                      </a:r>
                      <a:endParaRPr lang="es-ES" sz="1400" b="1" kern="1200" dirty="0" smtClean="0">
                        <a:solidFill>
                          <a:srgbClr val="000000"/>
                        </a:solidFill>
                        <a:latin typeface="Arial" panose="020B0604020202020204" pitchFamily="34" charset="0"/>
                        <a:ea typeface="+mn-ea"/>
                        <a:cs typeface="+mn-cs"/>
                      </a:endParaRPr>
                    </a:p>
                    <a:p>
                      <a:pPr>
                        <a:lnSpc>
                          <a:spcPct val="107000"/>
                        </a:lnSpc>
                        <a:spcAft>
                          <a:spcPts val="0"/>
                        </a:spcAft>
                      </a:pPr>
                      <a:r>
                        <a:rPr lang="es-ES" sz="1400" b="0" i="0" dirty="0" smtClean="0">
                          <a:solidFill>
                            <a:srgbClr val="538135"/>
                          </a:solidFill>
                          <a:effectLst/>
                          <a:latin typeface="Calibri" panose="020F0502020204030204" pitchFamily="34" charset="0"/>
                          <a:ea typeface="Calibri" panose="020F0502020204030204" pitchFamily="34" charset="0"/>
                          <a:cs typeface="Times New Roman" panose="02020603050405020304" pitchFamily="18" charset="0"/>
                        </a:rPr>
                        <a:t> </a:t>
                      </a:r>
                      <a:endParaRPr lang="es-ES" sz="1400" b="0" i="0" dirty="0">
                        <a:solidFill>
                          <a:srgbClr val="538135"/>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solidFill>
                      <a:schemeClr val="bg1"/>
                    </a:solidFill>
                  </a:tcPr>
                </a:tc>
                <a:tc>
                  <a:txBody>
                    <a:bodyPr/>
                    <a:lstStyle/>
                    <a:p>
                      <a:pPr algn="ctr">
                        <a:lnSpc>
                          <a:spcPct val="107000"/>
                        </a:lnSpc>
                        <a:spcAft>
                          <a:spcPts val="0"/>
                        </a:spcAft>
                      </a:pPr>
                      <a:r>
                        <a:rPr lang="es-ES" sz="14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8 Informes</a:t>
                      </a:r>
                      <a:endParaRPr lang="es-E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solidFill>
                      <a:schemeClr val="bg1"/>
                    </a:solidFill>
                  </a:tcPr>
                </a:tc>
                <a:tc>
                  <a:txBody>
                    <a:bodyPr/>
                    <a:lstStyle/>
                    <a:p>
                      <a:pPr algn="ctr">
                        <a:lnSpc>
                          <a:spcPct val="107000"/>
                        </a:lnSpc>
                        <a:spcAft>
                          <a:spcPts val="0"/>
                        </a:spcAft>
                      </a:pPr>
                      <a:r>
                        <a:rPr lang="es-ES" sz="14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116.000</a:t>
                      </a:r>
                      <a:endParaRPr lang="es-ES"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T w="12700" cap="flat" cmpd="sng" algn="ctr">
                      <a:solidFill>
                        <a:srgbClr val="92D050"/>
                      </a:solidFill>
                      <a:prstDash val="solid"/>
                      <a:round/>
                      <a:headEnd type="none" w="med" len="med"/>
                      <a:tailEnd type="none" w="med" len="med"/>
                    </a:lnT>
                    <a:lnB w="12700" cap="flat" cmpd="sng" algn="ctr">
                      <a:solidFill>
                        <a:srgbClr val="92D050"/>
                      </a:solidFill>
                      <a:prstDash val="solid"/>
                      <a:round/>
                      <a:headEnd type="none" w="med" len="med"/>
                      <a:tailEnd type="none" w="med" len="med"/>
                    </a:lnB>
                    <a:solidFill>
                      <a:schemeClr val="bg1"/>
                    </a:solidFill>
                  </a:tcPr>
                </a:tc>
              </a:tr>
            </a:tbl>
          </a:graphicData>
        </a:graphic>
      </p:graphicFrame>
      <p:pic>
        <p:nvPicPr>
          <p:cNvPr id="14" name="Imagen 13"/>
          <p:cNvPicPr/>
          <p:nvPr/>
        </p:nvPicPr>
        <p:blipFill rotWithShape="1">
          <a:blip r:embed="rId2">
            <a:extLst>
              <a:ext uri="{28A0092B-C50C-407E-A947-70E740481C1C}">
                <a14:useLocalDpi xmlns:a14="http://schemas.microsoft.com/office/drawing/2010/main" val="0"/>
              </a:ext>
            </a:extLst>
          </a:blip>
          <a:srcRect t="7902" b="13079"/>
          <a:stretch/>
        </p:blipFill>
        <p:spPr bwMode="auto">
          <a:xfrm>
            <a:off x="939800" y="3556000"/>
            <a:ext cx="3023906" cy="2616200"/>
          </a:xfrm>
          <a:prstGeom prst="rect">
            <a:avLst/>
          </a:prstGeom>
          <a:ln>
            <a:noFill/>
          </a:ln>
          <a:effectLst>
            <a:softEdge rad="112500"/>
          </a:effectLst>
          <a:extLst>
            <a:ext uri="{53640926-AAD7-44D8-BBD7-CCE9431645EC}">
              <a14:shadowObscured xmlns:a14="http://schemas.microsoft.com/office/drawing/2010/main"/>
            </a:ext>
          </a:extLst>
        </p:spPr>
      </p:pic>
      <p:pic>
        <p:nvPicPr>
          <p:cNvPr id="25" name="Imagen 24" descr="\\192.168.1.214\Vegetal\06) CNPROMOSCA\13. ESTABLECIMIENTO D ABPP-MF\SANTA CRUZ\TOTAICITRUS\ESTABLECIMIENTO DE AREA DE BAJA PREBALENCIA.jpg"/>
          <p:cNvPicPr/>
          <p:nvPr/>
        </p:nvPicPr>
        <p:blipFill>
          <a:blip r:embed="rId3" cstate="print"/>
          <a:srcRect/>
          <a:stretch>
            <a:fillRect/>
          </a:stretch>
        </p:blipFill>
        <p:spPr bwMode="auto">
          <a:xfrm>
            <a:off x="939800" y="954107"/>
            <a:ext cx="3023906" cy="2601893"/>
          </a:xfrm>
          <a:prstGeom prst="rect">
            <a:avLst/>
          </a:prstGeom>
          <a:ln>
            <a:noFill/>
          </a:ln>
          <a:effectLst>
            <a:softEdge rad="112500"/>
          </a:effectLst>
        </p:spPr>
      </p:pic>
      <p:pic>
        <p:nvPicPr>
          <p:cNvPr id="26" name="Imagen 25"/>
          <p:cNvPicPr>
            <a:picLocks noChangeAspect="1"/>
          </p:cNvPicPr>
          <p:nvPr/>
        </p:nvPicPr>
        <p:blipFill rotWithShape="1">
          <a:blip r:embed="rId4"/>
          <a:srcRect l="20273" t="17577" r="18189" b="18734"/>
          <a:stretch/>
        </p:blipFill>
        <p:spPr>
          <a:xfrm>
            <a:off x="4928906" y="4576846"/>
            <a:ext cx="3148294" cy="1919612"/>
          </a:xfrm>
          <a:prstGeom prst="rect">
            <a:avLst/>
          </a:prstGeom>
          <a:ln>
            <a:noFill/>
          </a:ln>
          <a:effectLst>
            <a:softEdge rad="112500"/>
          </a:effectLst>
        </p:spPr>
      </p:pic>
      <p:pic>
        <p:nvPicPr>
          <p:cNvPr id="27" name="Imagen 26"/>
          <p:cNvPicPr>
            <a:picLocks noChangeAspect="1"/>
          </p:cNvPicPr>
          <p:nvPr/>
        </p:nvPicPr>
        <p:blipFill rotWithShape="1">
          <a:blip r:embed="rId5"/>
          <a:srcRect t="19440" r="4827"/>
          <a:stretch/>
        </p:blipFill>
        <p:spPr>
          <a:xfrm>
            <a:off x="8670359" y="4576846"/>
            <a:ext cx="3023029" cy="1919612"/>
          </a:xfrm>
          <a:prstGeom prst="rect">
            <a:avLst/>
          </a:prstGeom>
          <a:ln>
            <a:noFill/>
          </a:ln>
          <a:effectLst>
            <a:softEdge rad="112500"/>
          </a:effectLst>
        </p:spPr>
      </p:pic>
    </p:spTree>
    <p:extLst>
      <p:ext uri="{BB962C8B-B14F-4D97-AF65-F5344CB8AC3E}">
        <p14:creationId xmlns:p14="http://schemas.microsoft.com/office/powerpoint/2010/main" val="1358795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5492583" y="2435722"/>
            <a:ext cx="1697902" cy="923330"/>
          </a:xfrm>
          <a:prstGeom prst="rect">
            <a:avLst/>
          </a:prstGeom>
          <a:noFill/>
        </p:spPr>
        <p:txBody>
          <a:bodyPr wrap="none" lIns="91440" tIns="45720" rIns="91440" bIns="45720">
            <a:spAutoFit/>
          </a:bodyPr>
          <a:lstStyle/>
          <a:p>
            <a:pPr algn="ctr"/>
            <a:r>
              <a:rPr lang="es-ES" sz="5400" b="1" dirty="0" smtClean="0">
                <a:ln w="9525">
                  <a:solidFill>
                    <a:schemeClr val="bg1"/>
                  </a:solidFill>
                  <a:prstDash val="solid"/>
                </a:ln>
                <a:solidFill>
                  <a:srgbClr val="002060"/>
                </a:solidFill>
                <a:effectLst>
                  <a:outerShdw blurRad="12700" dist="38100" dir="2700000" algn="tl" rotWithShape="0">
                    <a:schemeClr val="bg1">
                      <a:lumMod val="50000"/>
                    </a:schemeClr>
                  </a:outerShdw>
                </a:effectLst>
              </a:rPr>
              <a:t>UNIA</a:t>
            </a:r>
            <a:endParaRPr lang="es-ES" sz="5400" b="1" dirty="0">
              <a:ln w="9525">
                <a:solidFill>
                  <a:schemeClr val="bg1"/>
                </a:solidFill>
                <a:prstDash val="solid"/>
              </a:ln>
              <a:solidFill>
                <a:srgbClr val="002060"/>
              </a:solidFill>
              <a:effectLst>
                <a:outerShdw blurRad="12700" dist="38100" dir="2700000" algn="tl" rotWithShape="0">
                  <a:schemeClr val="bg1">
                    <a:lumMod val="50000"/>
                  </a:schemeClr>
                </a:outerShdw>
              </a:effectLst>
            </a:endParaRPr>
          </a:p>
        </p:txBody>
      </p:sp>
      <p:sp>
        <p:nvSpPr>
          <p:cNvPr id="3" name="CuadroTexto 2"/>
          <p:cNvSpPr txBox="1"/>
          <p:nvPr/>
        </p:nvSpPr>
        <p:spPr>
          <a:xfrm>
            <a:off x="2345267" y="3222153"/>
            <a:ext cx="8348132" cy="1200329"/>
          </a:xfrm>
          <a:prstGeom prst="rect">
            <a:avLst/>
          </a:prstGeom>
          <a:noFill/>
        </p:spPr>
        <p:txBody>
          <a:bodyPr wrap="square" rtlCol="0">
            <a:spAutoFit/>
          </a:bodyPr>
          <a:lstStyle/>
          <a:p>
            <a:pPr algn="ctr"/>
            <a:r>
              <a:rPr lang="es-ES" sz="3600" b="1" dirty="0" smtClean="0">
                <a:effectLst>
                  <a:outerShdw blurRad="38100" dist="38100" dir="2700000" algn="tl">
                    <a:srgbClr val="000000">
                      <a:alpha val="43137"/>
                    </a:srgbClr>
                  </a:outerShdw>
                </a:effectLst>
              </a:rPr>
              <a:t>UNIDAD NACIONAL DE INOCUIDAD ALIMENTARIA</a:t>
            </a:r>
            <a:endParaRPr lang="es-ES" sz="3600" b="1" dirty="0">
              <a:effectLst>
                <a:outerShdw blurRad="38100" dist="38100" dir="2700000" algn="tl">
                  <a:srgbClr val="000000">
                    <a:alpha val="43137"/>
                  </a:srgbClr>
                </a:outerShdw>
              </a:effectLst>
            </a:endParaRPr>
          </a:p>
        </p:txBody>
      </p:sp>
      <p:sp>
        <p:nvSpPr>
          <p:cNvPr id="4" name="Rectángulo 3"/>
          <p:cNvSpPr/>
          <p:nvPr/>
        </p:nvSpPr>
        <p:spPr>
          <a:xfrm>
            <a:off x="1277956" y="56272"/>
            <a:ext cx="10824053" cy="523220"/>
          </a:xfrm>
          <a:prstGeom prst="rect">
            <a:avLst/>
          </a:prstGeom>
          <a:noFill/>
          <a:effectLst>
            <a:outerShdw blurRad="50800" dist="38100" dir="5400000" algn="t" rotWithShape="0">
              <a:prstClr val="black">
                <a:alpha val="40000"/>
              </a:prstClr>
            </a:outerShdw>
          </a:effectLst>
        </p:spPr>
        <p:txBody>
          <a:bodyPr wrap="none" lIns="91440" tIns="45720" rIns="91440" bIns="45720">
            <a:spAutoFit/>
          </a:bodyPr>
          <a:lstStyle/>
          <a:p>
            <a:pPr algn="ctr"/>
            <a:r>
              <a:rPr lang="es-ES" sz="2800" b="1" dirty="0" smtClean="0">
                <a:ln w="0"/>
                <a:solidFill>
                  <a:schemeClr val="accent6">
                    <a:lumMod val="50000"/>
                  </a:schemeClr>
                </a:solidFill>
                <a:effectLst>
                  <a:outerShdw blurRad="38100" dist="19050" dir="2700000" algn="tl" rotWithShape="0">
                    <a:schemeClr val="dk1">
                      <a:alpha val="40000"/>
                    </a:schemeClr>
                  </a:outerShdw>
                </a:effectLst>
              </a:rPr>
              <a:t>AUDIENCIA PUBLICA DE RENDICION DE CUENTAS INICIAL GESTION 2017</a:t>
            </a:r>
            <a:endParaRPr lang="es-ES" sz="2800" b="1" cap="none" spc="0" dirty="0">
              <a:ln w="0"/>
              <a:solidFill>
                <a:schemeClr val="accent6">
                  <a:lumMod val="50000"/>
                </a:schemeClr>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608475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p:cNvSpPr/>
          <p:nvPr/>
        </p:nvSpPr>
        <p:spPr>
          <a:xfrm>
            <a:off x="3707049" y="0"/>
            <a:ext cx="8484951" cy="707886"/>
          </a:xfrm>
          <a:prstGeom prst="rect">
            <a:avLst/>
          </a:prstGeom>
          <a:noFill/>
          <a:effectLst>
            <a:outerShdw blurRad="50800" dist="38100" dir="5400000" algn="t" rotWithShape="0">
              <a:prstClr val="black">
                <a:alpha val="40000"/>
              </a:prstClr>
            </a:outerShdw>
          </a:effectLst>
        </p:spPr>
        <p:txBody>
          <a:bodyPr wrap="none" lIns="91440" tIns="45720" rIns="91440" bIns="45720">
            <a:spAutoFit/>
          </a:bodyPr>
          <a:lstStyle/>
          <a:p>
            <a:pPr algn="ctr"/>
            <a:r>
              <a:rPr lang="es-ES" sz="4000" b="1" dirty="0" smtClean="0">
                <a:ln w="0"/>
                <a:solidFill>
                  <a:schemeClr val="accent6">
                    <a:lumMod val="50000"/>
                  </a:schemeClr>
                </a:solidFill>
                <a:effectLst>
                  <a:outerShdw blurRad="38100" dist="19050" dir="2700000" algn="tl" rotWithShape="0">
                    <a:schemeClr val="dk1">
                      <a:alpha val="40000"/>
                    </a:schemeClr>
                  </a:outerShdw>
                </a:effectLst>
              </a:rPr>
              <a:t>CONTENIDO INOCUIDAD ALIMENTARIA</a:t>
            </a:r>
            <a:endParaRPr lang="es-ES" sz="4000" b="1" cap="none" spc="0" dirty="0">
              <a:ln w="0"/>
              <a:solidFill>
                <a:schemeClr val="accent6">
                  <a:lumMod val="50000"/>
                </a:schemeClr>
              </a:solidFill>
              <a:effectLst>
                <a:outerShdw blurRad="38100" dist="19050" dir="2700000" algn="tl" rotWithShape="0">
                  <a:schemeClr val="dk1">
                    <a:alpha val="40000"/>
                  </a:schemeClr>
                </a:outerShdw>
              </a:effectLst>
            </a:endParaRPr>
          </a:p>
        </p:txBody>
      </p:sp>
      <p:sp>
        <p:nvSpPr>
          <p:cNvPr id="2" name="CuadroTexto 1"/>
          <p:cNvSpPr txBox="1"/>
          <p:nvPr/>
        </p:nvSpPr>
        <p:spPr>
          <a:xfrm>
            <a:off x="4196479" y="2007569"/>
            <a:ext cx="5350933" cy="2031325"/>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s-ES" sz="2800" b="1" dirty="0" smtClean="0">
                <a:effectLst>
                  <a:outerShdw blurRad="38100" dist="38100" dir="2700000" algn="tl">
                    <a:srgbClr val="000000">
                      <a:alpha val="43137"/>
                    </a:srgbClr>
                  </a:outerShdw>
                </a:effectLst>
              </a:rPr>
              <a:t>OBJETIVO DE GESTION</a:t>
            </a:r>
          </a:p>
          <a:p>
            <a:pPr marL="285750" indent="-285750">
              <a:lnSpc>
                <a:spcPct val="150000"/>
              </a:lnSpc>
              <a:buFont typeface="Arial" panose="020B0604020202020204" pitchFamily="34" charset="0"/>
              <a:buChar char="•"/>
            </a:pPr>
            <a:r>
              <a:rPr lang="es-ES" sz="2800" b="1" dirty="0" smtClean="0">
                <a:effectLst>
                  <a:outerShdw blurRad="38100" dist="38100" dir="2700000" algn="tl">
                    <a:srgbClr val="000000">
                      <a:alpha val="43137"/>
                    </a:srgbClr>
                  </a:outerShdw>
                </a:effectLst>
              </a:rPr>
              <a:t>COMPONENTES ESTRATEGICOS</a:t>
            </a:r>
          </a:p>
          <a:p>
            <a:pPr marL="285750" indent="-285750">
              <a:lnSpc>
                <a:spcPct val="150000"/>
              </a:lnSpc>
              <a:buFont typeface="Arial" panose="020B0604020202020204" pitchFamily="34" charset="0"/>
              <a:buChar char="•"/>
            </a:pPr>
            <a:r>
              <a:rPr lang="es-ES" sz="2800" b="1" dirty="0" smtClean="0">
                <a:effectLst>
                  <a:outerShdw blurRad="38100" dist="38100" dir="2700000" algn="tl">
                    <a:srgbClr val="000000">
                      <a:alpha val="43137"/>
                    </a:srgbClr>
                  </a:outerShdw>
                </a:effectLst>
              </a:rPr>
              <a:t>METAS PROGRAMADAS 2017</a:t>
            </a:r>
          </a:p>
        </p:txBody>
      </p:sp>
      <p:pic>
        <p:nvPicPr>
          <p:cNvPr id="8" name="Imagen 7"/>
          <p:cNvPicPr>
            <a:picLocks noChangeAspect="1"/>
          </p:cNvPicPr>
          <p:nvPr>
            <p:custDataLst>
              <p:tags r:id="rId1"/>
            </p:custDataLst>
          </p:nvPr>
        </p:nvPicPr>
        <p:blipFill>
          <a:blip r:embed="rId3" cstate="print">
            <a:extLst>
              <a:ext uri="{28A0092B-C50C-407E-A947-70E740481C1C}">
                <a14:useLocalDpi xmlns:a14="http://schemas.microsoft.com/office/drawing/2010/main" val="0"/>
              </a:ext>
            </a:extLst>
          </a:blip>
          <a:stretch>
            <a:fillRect/>
          </a:stretch>
        </p:blipFill>
        <p:spPr>
          <a:xfrm>
            <a:off x="1043860" y="2607734"/>
            <a:ext cx="1208273" cy="3362147"/>
          </a:xfrm>
          <a:prstGeom prst="rect">
            <a:avLst/>
          </a:prstGeom>
          <a:effectLst>
            <a:outerShdw blurRad="50800" dist="38100" dir="2700000" algn="tl">
              <a:prstClr val="black">
                <a:alpha val="40000"/>
              </a:prstClr>
            </a:outerShdw>
          </a:effectLst>
        </p:spPr>
      </p:pic>
    </p:spTree>
    <p:extLst>
      <p:ext uri="{BB962C8B-B14F-4D97-AF65-F5344CB8AC3E}">
        <p14:creationId xmlns:p14="http://schemas.microsoft.com/office/powerpoint/2010/main" val="3972461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blinds(horizontal)">
                                      <p:cBhvr>
                                        <p:cTn id="13" dur="500"/>
                                        <p:tgtEl>
                                          <p:spTgt spid="2">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Effect transition="in" filter="blinds(horizontal)">
                                      <p:cBhvr>
                                        <p:cTn id="18" dur="500"/>
                                        <p:tgtEl>
                                          <p:spTgt spid="2">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animEffect transition="in" filter="blinds(horizontal)">
                                      <p:cBhvr>
                                        <p:cTn id="23"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6448322" y="0"/>
            <a:ext cx="5439694" cy="769441"/>
          </a:xfrm>
          <a:prstGeom prst="rect">
            <a:avLst/>
          </a:prstGeom>
          <a:noFill/>
          <a:effectLst>
            <a:outerShdw blurRad="50800" dist="38100" dir="5400000" algn="t" rotWithShape="0">
              <a:prstClr val="black">
                <a:alpha val="40000"/>
              </a:prstClr>
            </a:outerShdw>
          </a:effectLst>
        </p:spPr>
        <p:txBody>
          <a:bodyPr wrap="none" lIns="91440" tIns="45720" rIns="91440" bIns="45720">
            <a:spAutoFit/>
          </a:bodyPr>
          <a:lstStyle/>
          <a:p>
            <a:pPr algn="ctr"/>
            <a:r>
              <a:rPr lang="es-ES" sz="4400" b="1" dirty="0" smtClean="0">
                <a:ln w="0"/>
                <a:solidFill>
                  <a:schemeClr val="accent6">
                    <a:lumMod val="50000"/>
                  </a:schemeClr>
                </a:solidFill>
                <a:effectLst>
                  <a:outerShdw blurRad="38100" dist="19050" dir="2700000" algn="tl" rotWithShape="0">
                    <a:schemeClr val="dk1">
                      <a:alpha val="40000"/>
                    </a:schemeClr>
                  </a:outerShdw>
                </a:effectLst>
              </a:rPr>
              <a:t>OBJETIVO DE GESTION</a:t>
            </a:r>
            <a:endParaRPr lang="es-ES" sz="4400" b="1" cap="none" spc="0" dirty="0">
              <a:ln w="0"/>
              <a:solidFill>
                <a:schemeClr val="accent6">
                  <a:lumMod val="50000"/>
                </a:schemeClr>
              </a:solidFill>
              <a:effectLst>
                <a:outerShdw blurRad="38100" dist="19050" dir="2700000" algn="tl" rotWithShape="0">
                  <a:schemeClr val="dk1">
                    <a:alpha val="40000"/>
                  </a:schemeClr>
                </a:outerShdw>
              </a:effectLst>
            </a:endParaRPr>
          </a:p>
        </p:txBody>
      </p:sp>
      <p:pic>
        <p:nvPicPr>
          <p:cNvPr id="5" name="Imagen 4"/>
          <p:cNvPicPr>
            <a:picLocks noChangeAspect="1"/>
          </p:cNvPicPr>
          <p:nvPr>
            <p:custDataLst>
              <p:tags r:id="rId1"/>
            </p:custDataLst>
          </p:nvPr>
        </p:nvPicPr>
        <p:blipFill>
          <a:blip r:embed="rId3" cstate="print">
            <a:extLst>
              <a:ext uri="{28A0092B-C50C-407E-A947-70E740481C1C}">
                <a14:useLocalDpi xmlns:a14="http://schemas.microsoft.com/office/drawing/2010/main" val="0"/>
              </a:ext>
            </a:extLst>
          </a:blip>
          <a:stretch>
            <a:fillRect/>
          </a:stretch>
        </p:blipFill>
        <p:spPr>
          <a:xfrm flipH="1">
            <a:off x="1261532" y="2768599"/>
            <a:ext cx="602042" cy="2191269"/>
          </a:xfrm>
          <a:prstGeom prst="rect">
            <a:avLst/>
          </a:prstGeom>
          <a:effectLst>
            <a:outerShdw blurRad="50800" dist="38100" dir="2700000" algn="tl">
              <a:prstClr val="black">
                <a:alpha val="40000"/>
              </a:prstClr>
            </a:outerShdw>
          </a:effectLst>
        </p:spPr>
      </p:pic>
      <p:sp>
        <p:nvSpPr>
          <p:cNvPr id="6" name="1 Rectángulo"/>
          <p:cNvSpPr/>
          <p:nvPr/>
        </p:nvSpPr>
        <p:spPr>
          <a:xfrm>
            <a:off x="2493158" y="4161918"/>
            <a:ext cx="8903197" cy="1938992"/>
          </a:xfrm>
          <a:prstGeom prst="rect">
            <a:avLst/>
          </a:prstGeom>
        </p:spPr>
        <p:txBody>
          <a:bodyPr wrap="square">
            <a:spAutoFit/>
          </a:bodyPr>
          <a:lstStyle/>
          <a:p>
            <a:pPr algn="just"/>
            <a:r>
              <a:rPr lang="es-ES" sz="2400" b="1" dirty="0" smtClean="0"/>
              <a:t>La inocuidad es una de las condiciones más importantes que componen la calidad de los alimentos, se define como “la garantía de todo alimento de no hacer daño”.  Un alimento inocuo, es aquel que por sus propiedades y condiciones es apto para el consumo humano, sin representar riesgos para la salud.  </a:t>
            </a:r>
          </a:p>
        </p:txBody>
      </p:sp>
      <p:sp>
        <p:nvSpPr>
          <p:cNvPr id="7" name="17 Elipse"/>
          <p:cNvSpPr/>
          <p:nvPr/>
        </p:nvSpPr>
        <p:spPr>
          <a:xfrm>
            <a:off x="2396974" y="1391689"/>
            <a:ext cx="8796389" cy="2448272"/>
          </a:xfrm>
          <a:prstGeom prst="roundRect">
            <a:avLst/>
          </a:prstGeom>
          <a:solidFill>
            <a:schemeClr val="accent6">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fontAlgn="b"/>
            <a:endParaRPr lang="es-ES" sz="1600" b="1" dirty="0">
              <a:solidFill>
                <a:schemeClr val="tx1"/>
              </a:solidFill>
              <a:latin typeface="Calibri"/>
            </a:endParaRPr>
          </a:p>
          <a:p>
            <a:pPr algn="just" fontAlgn="b"/>
            <a:r>
              <a:rPr lang="es-ES" sz="2800" b="1" dirty="0" smtClean="0">
                <a:solidFill>
                  <a:schemeClr val="tx1"/>
                </a:solidFill>
              </a:rPr>
              <a:t>Garantizar </a:t>
            </a:r>
            <a:r>
              <a:rPr lang="es-ES" sz="2800" b="1" dirty="0">
                <a:solidFill>
                  <a:schemeClr val="tx1"/>
                </a:solidFill>
              </a:rPr>
              <a:t>la inocuidad de los alimentos en los tramos productivos y de procesamiento que correspondan al sector agropecuario y realizar la certificación de la inocuidad alimentaria de productos alimenticios de consumo nacional, de exportación e </a:t>
            </a:r>
            <a:r>
              <a:rPr lang="es-ES" sz="2800" b="1" dirty="0" smtClean="0">
                <a:solidFill>
                  <a:schemeClr val="tx1"/>
                </a:solidFill>
              </a:rPr>
              <a:t>importación.</a:t>
            </a:r>
            <a:endParaRPr lang="es-ES" sz="2800" b="1" dirty="0">
              <a:solidFill>
                <a:schemeClr val="tx1"/>
              </a:solidFill>
              <a:latin typeface="Calibri"/>
            </a:endParaRPr>
          </a:p>
        </p:txBody>
      </p:sp>
    </p:spTree>
    <p:extLst>
      <p:ext uri="{BB962C8B-B14F-4D97-AF65-F5344CB8AC3E}">
        <p14:creationId xmlns:p14="http://schemas.microsoft.com/office/powerpoint/2010/main" val="1981828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4755221" y="0"/>
            <a:ext cx="7420429" cy="769441"/>
          </a:xfrm>
          <a:prstGeom prst="rect">
            <a:avLst/>
          </a:prstGeom>
          <a:noFill/>
          <a:effectLst>
            <a:outerShdw blurRad="50800" dist="38100" dir="5400000" algn="t" rotWithShape="0">
              <a:prstClr val="black">
                <a:alpha val="40000"/>
              </a:prstClr>
            </a:outerShdw>
          </a:effectLst>
        </p:spPr>
        <p:txBody>
          <a:bodyPr wrap="none" lIns="91440" tIns="45720" rIns="91440" bIns="45720">
            <a:spAutoFit/>
          </a:bodyPr>
          <a:lstStyle/>
          <a:p>
            <a:pPr algn="ctr"/>
            <a:r>
              <a:rPr lang="es-ES" sz="4400" b="1" dirty="0" smtClean="0">
                <a:ln w="0"/>
                <a:solidFill>
                  <a:schemeClr val="accent6">
                    <a:lumMod val="50000"/>
                  </a:schemeClr>
                </a:solidFill>
                <a:effectLst>
                  <a:outerShdw blurRad="38100" dist="19050" dir="2700000" algn="tl" rotWithShape="0">
                    <a:schemeClr val="dk1">
                      <a:alpha val="40000"/>
                    </a:schemeClr>
                  </a:outerShdw>
                </a:effectLst>
              </a:rPr>
              <a:t>COMPONENTES ESTRATEGICOS</a:t>
            </a:r>
            <a:endParaRPr lang="es-ES" sz="4400" b="1" cap="none" spc="0" dirty="0">
              <a:ln w="0"/>
              <a:solidFill>
                <a:schemeClr val="accent6">
                  <a:lumMod val="50000"/>
                </a:schemeClr>
              </a:solidFill>
              <a:effectLst>
                <a:outerShdw blurRad="38100" dist="19050" dir="2700000" algn="tl" rotWithShape="0">
                  <a:schemeClr val="dk1">
                    <a:alpha val="40000"/>
                  </a:schemeClr>
                </a:outerShdw>
              </a:effectLst>
            </a:endParaRPr>
          </a:p>
        </p:txBody>
      </p:sp>
      <p:graphicFrame>
        <p:nvGraphicFramePr>
          <p:cNvPr id="11" name="Gráfico 10"/>
          <p:cNvGraphicFramePr>
            <a:graphicFrameLocks/>
          </p:cNvGraphicFramePr>
          <p:nvPr>
            <p:extLst>
              <p:ext uri="{D42A27DB-BD31-4B8C-83A1-F6EECF244321}">
                <p14:modId xmlns:p14="http://schemas.microsoft.com/office/powerpoint/2010/main" val="2748535830"/>
              </p:ext>
            </p:extLst>
          </p:nvPr>
        </p:nvGraphicFramePr>
        <p:xfrm>
          <a:off x="839756" y="1091682"/>
          <a:ext cx="7912358" cy="6027575"/>
        </p:xfrm>
        <a:graphic>
          <a:graphicData uri="http://schemas.openxmlformats.org/drawingml/2006/chart">
            <c:chart xmlns:c="http://schemas.openxmlformats.org/drawingml/2006/chart" xmlns:r="http://schemas.openxmlformats.org/officeDocument/2006/relationships" r:id="rId3"/>
          </a:graphicData>
        </a:graphic>
      </p:graphicFrame>
      <p:pic>
        <p:nvPicPr>
          <p:cNvPr id="12" name="Imagen 11"/>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a:xfrm flipH="1">
            <a:off x="8872871" y="1895236"/>
            <a:ext cx="2120145" cy="3990857"/>
          </a:xfrm>
          <a:prstGeom prst="rect">
            <a:avLst/>
          </a:prstGeom>
          <a:effectLst>
            <a:outerShdw blurRad="50800" dist="38100" dir="2700000" algn="tl">
              <a:prstClr val="black">
                <a:alpha val="40000"/>
              </a:prstClr>
            </a:outerShdw>
          </a:effectLst>
        </p:spPr>
      </p:pic>
      <p:sp>
        <p:nvSpPr>
          <p:cNvPr id="13" name="Rectángulo 12"/>
          <p:cNvSpPr/>
          <p:nvPr/>
        </p:nvSpPr>
        <p:spPr>
          <a:xfrm>
            <a:off x="4012065" y="3406092"/>
            <a:ext cx="1107419" cy="707886"/>
          </a:xfrm>
          <a:prstGeom prst="rect">
            <a:avLst/>
          </a:prstGeom>
          <a:noFill/>
        </p:spPr>
        <p:txBody>
          <a:bodyPr wrap="none" lIns="91440" tIns="45720" rIns="91440" bIns="45720">
            <a:spAutoFit/>
          </a:bodyPr>
          <a:lstStyle/>
          <a:p>
            <a:pPr algn="ctr"/>
            <a:r>
              <a:rPr lang="es-ES" sz="4000" b="1" dirty="0" smtClean="0">
                <a:ln w="0"/>
                <a:solidFill>
                  <a:srgbClr val="003300"/>
                </a:solidFill>
                <a:effectLst>
                  <a:outerShdw blurRad="38100" dist="19050" dir="2700000" algn="tl" rotWithShape="0">
                    <a:schemeClr val="dk1">
                      <a:alpha val="40000"/>
                    </a:schemeClr>
                  </a:outerShdw>
                </a:effectLst>
              </a:rPr>
              <a:t>POA</a:t>
            </a:r>
            <a:endParaRPr lang="es-ES" sz="4000" b="1" cap="none" spc="0" dirty="0">
              <a:ln w="0"/>
              <a:solidFill>
                <a:srgbClr val="003300"/>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4031780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graphicEl>
                                              <a:chart seriesIdx="-3" categoryIdx="-3" bldStep="gridLegend"/>
                                            </p:graphicEl>
                                          </p:spTgt>
                                        </p:tgtEl>
                                        <p:attrNameLst>
                                          <p:attrName>style.visibility</p:attrName>
                                        </p:attrNameLst>
                                      </p:cBhvr>
                                      <p:to>
                                        <p:strVal val="visible"/>
                                      </p:to>
                                    </p:set>
                                    <p:anim calcmode="lin" valueType="num">
                                      <p:cBhvr additive="base">
                                        <p:cTn id="13" dur="500" fill="hold"/>
                                        <p:tgtEl>
                                          <p:spTgt spid="11">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
                                            <p:graphicEl>
                                              <a:chart seriesIdx="-3" categoryIdx="-3" bldStep="gridLegend"/>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graphicEl>
                                              <a:chart seriesIdx="0" categoryIdx="0" bldStep="ptInCategory"/>
                                            </p:graphicEl>
                                          </p:spTgt>
                                        </p:tgtEl>
                                        <p:attrNameLst>
                                          <p:attrName>style.visibility</p:attrName>
                                        </p:attrNameLst>
                                      </p:cBhvr>
                                      <p:to>
                                        <p:strVal val="visible"/>
                                      </p:to>
                                    </p:set>
                                    <p:anim calcmode="lin" valueType="num">
                                      <p:cBhvr additive="base">
                                        <p:cTn id="19" dur="500" fill="hold"/>
                                        <p:tgtEl>
                                          <p:spTgt spid="11">
                                            <p:graphicEl>
                                              <a:chart seriesIdx="0" categoryIdx="0" bldStep="ptInCategory"/>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
                                            <p:graphicEl>
                                              <a:chart seriesIdx="0" categoryIdx="0" bldStep="ptInCategory"/>
                                            </p:graphic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graphicEl>
                                              <a:chart seriesIdx="0" categoryIdx="1" bldStep="ptInCategory"/>
                                            </p:graphicEl>
                                          </p:spTgt>
                                        </p:tgtEl>
                                        <p:attrNameLst>
                                          <p:attrName>style.visibility</p:attrName>
                                        </p:attrNameLst>
                                      </p:cBhvr>
                                      <p:to>
                                        <p:strVal val="visible"/>
                                      </p:to>
                                    </p:set>
                                    <p:anim calcmode="lin" valueType="num">
                                      <p:cBhvr additive="base">
                                        <p:cTn id="25" dur="500" fill="hold"/>
                                        <p:tgtEl>
                                          <p:spTgt spid="11">
                                            <p:graphicEl>
                                              <a:chart seriesIdx="0" categoryIdx="1" bldStep="ptInCategory"/>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
                                            <p:graphicEl>
                                              <a:chart seriesIdx="0" categoryIdx="1" bldStep="ptInCategory"/>
                                            </p:graphic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graphicEl>
                                              <a:chart seriesIdx="0" categoryIdx="2" bldStep="ptInCategory"/>
                                            </p:graphicEl>
                                          </p:spTgt>
                                        </p:tgtEl>
                                        <p:attrNameLst>
                                          <p:attrName>style.visibility</p:attrName>
                                        </p:attrNameLst>
                                      </p:cBhvr>
                                      <p:to>
                                        <p:strVal val="visible"/>
                                      </p:to>
                                    </p:set>
                                    <p:anim calcmode="lin" valueType="num">
                                      <p:cBhvr additive="base">
                                        <p:cTn id="31" dur="500" fill="hold"/>
                                        <p:tgtEl>
                                          <p:spTgt spid="11">
                                            <p:graphicEl>
                                              <a:chart seriesIdx="0" categoryIdx="2" bldStep="ptInCategory"/>
                                            </p:graphicEl>
                                          </p:spTgt>
                                        </p:tgtEl>
                                        <p:attrNameLst>
                                          <p:attrName>ppt_x</p:attrName>
                                        </p:attrNameLst>
                                      </p:cBhvr>
                                      <p:tavLst>
                                        <p:tav tm="0">
                                          <p:val>
                                            <p:strVal val="#ppt_x"/>
                                          </p:val>
                                        </p:tav>
                                        <p:tav tm="100000">
                                          <p:val>
                                            <p:strVal val="#ppt_x"/>
                                          </p:val>
                                        </p:tav>
                                      </p:tavLst>
                                    </p:anim>
                                    <p:anim calcmode="lin" valueType="num">
                                      <p:cBhvr additive="base">
                                        <p:cTn id="32" dur="500" fill="hold"/>
                                        <p:tgtEl>
                                          <p:spTgt spid="11">
                                            <p:graphicEl>
                                              <a:chart seriesIdx="0" categoryIdx="2" bldStep="ptInCategory"/>
                                            </p:graphic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graphicEl>
                                              <a:chart seriesIdx="0" categoryIdx="3" bldStep="ptInCategory"/>
                                            </p:graphicEl>
                                          </p:spTgt>
                                        </p:tgtEl>
                                        <p:attrNameLst>
                                          <p:attrName>style.visibility</p:attrName>
                                        </p:attrNameLst>
                                      </p:cBhvr>
                                      <p:to>
                                        <p:strVal val="visible"/>
                                      </p:to>
                                    </p:set>
                                    <p:anim calcmode="lin" valueType="num">
                                      <p:cBhvr additive="base">
                                        <p:cTn id="37" dur="500" fill="hold"/>
                                        <p:tgtEl>
                                          <p:spTgt spid="11">
                                            <p:graphicEl>
                                              <a:chart seriesIdx="0" categoryIdx="3" bldStep="ptInCategory"/>
                                            </p:graphicEl>
                                          </p:spTgt>
                                        </p:tgtEl>
                                        <p:attrNameLst>
                                          <p:attrName>ppt_x</p:attrName>
                                        </p:attrNameLst>
                                      </p:cBhvr>
                                      <p:tavLst>
                                        <p:tav tm="0">
                                          <p:val>
                                            <p:strVal val="#ppt_x"/>
                                          </p:val>
                                        </p:tav>
                                        <p:tav tm="100000">
                                          <p:val>
                                            <p:strVal val="#ppt_x"/>
                                          </p:val>
                                        </p:tav>
                                      </p:tavLst>
                                    </p:anim>
                                    <p:anim calcmode="lin" valueType="num">
                                      <p:cBhvr additive="base">
                                        <p:cTn id="38" dur="500" fill="hold"/>
                                        <p:tgtEl>
                                          <p:spTgt spid="11">
                                            <p:graphicEl>
                                              <a:chart seriesIdx="0" categoryIdx="3" bldStep="ptInCategory"/>
                                            </p:graphic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graphicEl>
                                              <a:chart seriesIdx="0" categoryIdx="4" bldStep="ptInCategory"/>
                                            </p:graphicEl>
                                          </p:spTgt>
                                        </p:tgtEl>
                                        <p:attrNameLst>
                                          <p:attrName>style.visibility</p:attrName>
                                        </p:attrNameLst>
                                      </p:cBhvr>
                                      <p:to>
                                        <p:strVal val="visible"/>
                                      </p:to>
                                    </p:set>
                                    <p:anim calcmode="lin" valueType="num">
                                      <p:cBhvr additive="base">
                                        <p:cTn id="43" dur="500" fill="hold"/>
                                        <p:tgtEl>
                                          <p:spTgt spid="11">
                                            <p:graphicEl>
                                              <a:chart seriesIdx="0" categoryIdx="4" bldStep="ptInCategory"/>
                                            </p:graphicEl>
                                          </p:spTgt>
                                        </p:tgtEl>
                                        <p:attrNameLst>
                                          <p:attrName>ppt_x</p:attrName>
                                        </p:attrNameLst>
                                      </p:cBhvr>
                                      <p:tavLst>
                                        <p:tav tm="0">
                                          <p:val>
                                            <p:strVal val="#ppt_x"/>
                                          </p:val>
                                        </p:tav>
                                        <p:tav tm="100000">
                                          <p:val>
                                            <p:strVal val="#ppt_x"/>
                                          </p:val>
                                        </p:tav>
                                      </p:tavLst>
                                    </p:anim>
                                    <p:anim calcmode="lin" valueType="num">
                                      <p:cBhvr additive="base">
                                        <p:cTn id="44" dur="500" fill="hold"/>
                                        <p:tgtEl>
                                          <p:spTgt spid="11">
                                            <p:graphicEl>
                                              <a:chart seriesIdx="0" categoryIdx="4" bldStep="ptInCategory"/>
                                            </p:graphic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graphicEl>
                                              <a:chart seriesIdx="0" categoryIdx="5" bldStep="ptInCategory"/>
                                            </p:graphicEl>
                                          </p:spTgt>
                                        </p:tgtEl>
                                        <p:attrNameLst>
                                          <p:attrName>style.visibility</p:attrName>
                                        </p:attrNameLst>
                                      </p:cBhvr>
                                      <p:to>
                                        <p:strVal val="visible"/>
                                      </p:to>
                                    </p:set>
                                    <p:anim calcmode="lin" valueType="num">
                                      <p:cBhvr additive="base">
                                        <p:cTn id="49" dur="500" fill="hold"/>
                                        <p:tgtEl>
                                          <p:spTgt spid="11">
                                            <p:graphicEl>
                                              <a:chart seriesIdx="0" categoryIdx="5" bldStep="ptInCategory"/>
                                            </p:graphicEl>
                                          </p:spTgt>
                                        </p:tgtEl>
                                        <p:attrNameLst>
                                          <p:attrName>ppt_x</p:attrName>
                                        </p:attrNameLst>
                                      </p:cBhvr>
                                      <p:tavLst>
                                        <p:tav tm="0">
                                          <p:val>
                                            <p:strVal val="#ppt_x"/>
                                          </p:val>
                                        </p:tav>
                                        <p:tav tm="100000">
                                          <p:val>
                                            <p:strVal val="#ppt_x"/>
                                          </p:val>
                                        </p:tav>
                                      </p:tavLst>
                                    </p:anim>
                                    <p:anim calcmode="lin" valueType="num">
                                      <p:cBhvr additive="base">
                                        <p:cTn id="50" dur="500" fill="hold"/>
                                        <p:tgtEl>
                                          <p:spTgt spid="11">
                                            <p:graphicEl>
                                              <a:chart seriesIdx="0" categoryIdx="5" bldStep="ptInCategory"/>
                                            </p:graphic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1">
                                            <p:graphicEl>
                                              <a:chart seriesIdx="0" categoryIdx="6" bldStep="ptInCategory"/>
                                            </p:graphicEl>
                                          </p:spTgt>
                                        </p:tgtEl>
                                        <p:attrNameLst>
                                          <p:attrName>style.visibility</p:attrName>
                                        </p:attrNameLst>
                                      </p:cBhvr>
                                      <p:to>
                                        <p:strVal val="visible"/>
                                      </p:to>
                                    </p:set>
                                    <p:anim calcmode="lin" valueType="num">
                                      <p:cBhvr additive="base">
                                        <p:cTn id="55" dur="500" fill="hold"/>
                                        <p:tgtEl>
                                          <p:spTgt spid="11">
                                            <p:graphicEl>
                                              <a:chart seriesIdx="0" categoryIdx="6" bldStep="ptInCategory"/>
                                            </p:graphicEl>
                                          </p:spTgt>
                                        </p:tgtEl>
                                        <p:attrNameLst>
                                          <p:attrName>ppt_x</p:attrName>
                                        </p:attrNameLst>
                                      </p:cBhvr>
                                      <p:tavLst>
                                        <p:tav tm="0">
                                          <p:val>
                                            <p:strVal val="#ppt_x"/>
                                          </p:val>
                                        </p:tav>
                                        <p:tav tm="100000">
                                          <p:val>
                                            <p:strVal val="#ppt_x"/>
                                          </p:val>
                                        </p:tav>
                                      </p:tavLst>
                                    </p:anim>
                                    <p:anim calcmode="lin" valueType="num">
                                      <p:cBhvr additive="base">
                                        <p:cTn id="56" dur="500" fill="hold"/>
                                        <p:tgtEl>
                                          <p:spTgt spid="11">
                                            <p:graphicEl>
                                              <a:chart seriesIdx="0" categoryIdx="6" bldStep="ptInCategory"/>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11" grpId="0">
        <p:bldSub>
          <a:bldChart bld="categoryEl"/>
        </p:bldSub>
      </p:bldGraphic>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ángulo 7"/>
          <p:cNvSpPr/>
          <p:nvPr/>
        </p:nvSpPr>
        <p:spPr>
          <a:xfrm>
            <a:off x="5175139" y="0"/>
            <a:ext cx="6990440" cy="769441"/>
          </a:xfrm>
          <a:prstGeom prst="rect">
            <a:avLst/>
          </a:prstGeom>
          <a:noFill/>
          <a:effectLst>
            <a:outerShdw blurRad="50800" dist="38100" dir="5400000" algn="t" rotWithShape="0">
              <a:prstClr val="black">
                <a:alpha val="40000"/>
              </a:prstClr>
            </a:outerShdw>
          </a:effectLst>
        </p:spPr>
        <p:txBody>
          <a:bodyPr wrap="none" lIns="91440" tIns="45720" rIns="91440" bIns="45720">
            <a:spAutoFit/>
          </a:bodyPr>
          <a:lstStyle/>
          <a:p>
            <a:pPr algn="ctr"/>
            <a:r>
              <a:rPr lang="es-ES" sz="4400" b="1" dirty="0" smtClean="0">
                <a:ln w="0"/>
                <a:solidFill>
                  <a:schemeClr val="accent6">
                    <a:lumMod val="50000"/>
                  </a:schemeClr>
                </a:solidFill>
                <a:effectLst>
                  <a:outerShdw blurRad="38100" dist="19050" dir="2700000" algn="tl" rotWithShape="0">
                    <a:schemeClr val="dk1">
                      <a:alpha val="40000"/>
                    </a:schemeClr>
                  </a:outerShdw>
                </a:effectLst>
              </a:rPr>
              <a:t>METAS PROGRAMADAS 2017</a:t>
            </a:r>
            <a:endParaRPr lang="es-ES" sz="4400" b="1" cap="none" spc="0" dirty="0">
              <a:ln w="0"/>
              <a:solidFill>
                <a:schemeClr val="accent6">
                  <a:lumMod val="50000"/>
                </a:schemeClr>
              </a:solidFill>
              <a:effectLst>
                <a:outerShdw blurRad="38100" dist="19050" dir="2700000" algn="tl" rotWithShape="0">
                  <a:schemeClr val="dk1">
                    <a:alpha val="40000"/>
                  </a:schemeClr>
                </a:outerShdw>
              </a:effectLst>
            </a:endParaRPr>
          </a:p>
        </p:txBody>
      </p:sp>
      <p:sp>
        <p:nvSpPr>
          <p:cNvPr id="9" name="16 Rectángulo"/>
          <p:cNvSpPr/>
          <p:nvPr/>
        </p:nvSpPr>
        <p:spPr>
          <a:xfrm>
            <a:off x="3245619" y="879252"/>
            <a:ext cx="4764906" cy="428625"/>
          </a:xfrm>
          <a:prstGeom prst="rect">
            <a:avLst/>
          </a:prstGeom>
          <a:solidFill>
            <a:schemeClr val="accent6">
              <a:lumMod val="60000"/>
              <a:lumOff val="40000"/>
            </a:schemeClr>
          </a:solidFill>
        </p:spPr>
        <p:style>
          <a:lnRef idx="1">
            <a:schemeClr val="accent3"/>
          </a:lnRef>
          <a:fillRef idx="2">
            <a:schemeClr val="accent3"/>
          </a:fillRef>
          <a:effectRef idx="1">
            <a:schemeClr val="accent3"/>
          </a:effectRef>
          <a:fontRef idx="minor">
            <a:schemeClr val="dk1"/>
          </a:fontRef>
        </p:style>
        <p:txBody>
          <a:bodyPr anchor="ctr"/>
          <a:lstStyle/>
          <a:p>
            <a:pPr algn="ctr">
              <a:defRPr/>
            </a:pPr>
            <a:r>
              <a:rPr lang="es-BO" b="1" dirty="0" smtClean="0"/>
              <a:t>AREA NACIONAL DE REGISTRO Y CERTIFICACION</a:t>
            </a:r>
            <a:endParaRPr lang="es-BO" b="1" dirty="0"/>
          </a:p>
        </p:txBody>
      </p:sp>
      <p:graphicFrame>
        <p:nvGraphicFramePr>
          <p:cNvPr id="10" name="18 Tabla"/>
          <p:cNvGraphicFramePr>
            <a:graphicFrameLocks noGrp="1"/>
          </p:cNvGraphicFramePr>
          <p:nvPr>
            <p:extLst>
              <p:ext uri="{D42A27DB-BD31-4B8C-83A1-F6EECF244321}">
                <p14:modId xmlns:p14="http://schemas.microsoft.com/office/powerpoint/2010/main" val="3093939547"/>
              </p:ext>
            </p:extLst>
          </p:nvPr>
        </p:nvGraphicFramePr>
        <p:xfrm>
          <a:off x="2206681" y="1541657"/>
          <a:ext cx="7273671" cy="4293416"/>
        </p:xfrm>
        <a:graphic>
          <a:graphicData uri="http://schemas.openxmlformats.org/drawingml/2006/table">
            <a:tbl>
              <a:tblPr/>
              <a:tblGrid>
                <a:gridCol w="3815709"/>
                <a:gridCol w="3457962"/>
              </a:tblGrid>
              <a:tr h="346245">
                <a:tc>
                  <a:txBody>
                    <a:bodyPr/>
                    <a:lstStyle/>
                    <a:p>
                      <a:pPr algn="ctr" fontAlgn="t"/>
                      <a:r>
                        <a:rPr lang="es-ES" sz="1800" b="1" i="0" u="none" strike="noStrike" dirty="0" smtClean="0">
                          <a:solidFill>
                            <a:srgbClr val="000000"/>
                          </a:solidFill>
                          <a:latin typeface="Arial Narrow" pitchFamily="34" charset="0"/>
                        </a:rPr>
                        <a:t>ACTIVIDAD</a:t>
                      </a:r>
                      <a:endParaRPr lang="es-ES" sz="1800" b="1" i="0" u="none" strike="noStrike" dirty="0">
                        <a:solidFill>
                          <a:srgbClr val="000000"/>
                        </a:solidFill>
                        <a:latin typeface="Arial Narrow"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t"/>
                      <a:r>
                        <a:rPr lang="es-ES" sz="1800" b="1" i="0" u="none" strike="noStrike" dirty="0" smtClean="0">
                          <a:solidFill>
                            <a:srgbClr val="000000"/>
                          </a:solidFill>
                          <a:latin typeface="Arial Narrow" pitchFamily="34" charset="0"/>
                        </a:rPr>
                        <a:t>METAS</a:t>
                      </a:r>
                      <a:endParaRPr lang="es-ES" sz="1800" b="1" i="0" u="none" strike="noStrike" dirty="0">
                        <a:solidFill>
                          <a:srgbClr val="000000"/>
                        </a:solidFill>
                        <a:latin typeface="Arial Narrow"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r>
              <a:tr h="1031041">
                <a:tc>
                  <a:txBody>
                    <a:bodyPr/>
                    <a:lstStyle/>
                    <a:p>
                      <a:pPr algn="just" fontAlgn="b"/>
                      <a:r>
                        <a:rPr lang="es-ES" sz="1200" b="0" i="0" u="none" strike="noStrike" dirty="0" smtClean="0">
                          <a:solidFill>
                            <a:srgbClr val="000000"/>
                          </a:solidFill>
                          <a:latin typeface="Arial" pitchFamily="34" charset="0"/>
                          <a:cs typeface="Arial" pitchFamily="34" charset="0"/>
                        </a:rPr>
                        <a:t>Emisión de registro sanitario a empresas del  rubro alimenticio</a:t>
                      </a:r>
                      <a:endParaRPr lang="es-ES" sz="1200" b="0" i="0" u="none" strike="noStrike" dirty="0">
                        <a:solidFill>
                          <a:srgbClr val="000000"/>
                        </a:solidFill>
                        <a:latin typeface="Arial" pitchFamily="34" charset="0"/>
                        <a:cs typeface="Arial" pitchFamily="34" charset="0"/>
                      </a:endParaRPr>
                    </a:p>
                  </a:txBody>
                  <a:tcPr marL="108000" marR="72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fontAlgn="t"/>
                      <a:r>
                        <a:rPr lang="es-ES" sz="1200" b="0" i="0" u="none" strike="noStrike" dirty="0" smtClean="0">
                          <a:solidFill>
                            <a:srgbClr val="000000"/>
                          </a:solidFill>
                          <a:latin typeface="Arial" pitchFamily="34" charset="0"/>
                          <a:cs typeface="Arial" pitchFamily="34" charset="0"/>
                        </a:rPr>
                        <a:t>Procesar al menos 1.300 solicitudes de obtención o renovación de registro sanitario. Haciendo un total de</a:t>
                      </a:r>
                      <a:r>
                        <a:rPr lang="es-ES" sz="1200" b="0" i="0" u="none" strike="noStrike" baseline="0" dirty="0" smtClean="0">
                          <a:solidFill>
                            <a:srgbClr val="000000"/>
                          </a:solidFill>
                          <a:latin typeface="Arial" pitchFamily="34" charset="0"/>
                          <a:cs typeface="Arial" pitchFamily="34" charset="0"/>
                        </a:rPr>
                        <a:t> al menos 2.250 Empresas con registro sanitario vigente con mas de 40.000 productos certificados en cuanto a su Inocuidad.</a:t>
                      </a:r>
                      <a:endParaRPr lang="es-ES" sz="1200" b="0" i="0" u="none" strike="noStrike" dirty="0">
                        <a:solidFill>
                          <a:srgbClr val="000000"/>
                        </a:solidFill>
                        <a:latin typeface="Arial" pitchFamily="34" charset="0"/>
                        <a:cs typeface="Arial" pitchFamily="34" charset="0"/>
                      </a:endParaRPr>
                    </a:p>
                  </a:txBody>
                  <a:tcPr marL="108000" marR="72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39777">
                <a:tc>
                  <a:txBody>
                    <a:bodyPr/>
                    <a:lstStyle/>
                    <a:p>
                      <a:pPr algn="just" fontAlgn="b"/>
                      <a:r>
                        <a:rPr lang="es-ES" sz="1200" b="0" i="0" u="none" strike="noStrike" dirty="0" smtClean="0">
                          <a:solidFill>
                            <a:srgbClr val="000000"/>
                          </a:solidFill>
                          <a:latin typeface="Arial" pitchFamily="34" charset="0"/>
                          <a:cs typeface="Arial" pitchFamily="34" charset="0"/>
                        </a:rPr>
                        <a:t>Consolidación de la desconcentración del Proceso de Registro Sanitario de empresas del Rubro Alimenticio a nivel nacional </a:t>
                      </a:r>
                      <a:endParaRPr lang="es-ES" sz="1200" b="0" i="0" u="none" strike="noStrike" dirty="0">
                        <a:solidFill>
                          <a:srgbClr val="000000"/>
                        </a:solidFill>
                        <a:latin typeface="Arial" pitchFamily="34" charset="0"/>
                        <a:cs typeface="Arial" pitchFamily="34" charset="0"/>
                      </a:endParaRPr>
                    </a:p>
                  </a:txBody>
                  <a:tcPr marL="108000" marR="72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fontAlgn="t"/>
                      <a:r>
                        <a:rPr lang="es-ES" sz="1200" b="0" i="0" u="none" strike="noStrike" dirty="0" smtClean="0">
                          <a:solidFill>
                            <a:srgbClr val="000000"/>
                          </a:solidFill>
                          <a:latin typeface="Arial" pitchFamily="34" charset="0"/>
                          <a:cs typeface="Arial" pitchFamily="34" charset="0"/>
                        </a:rPr>
                        <a:t>Todas </a:t>
                      </a:r>
                      <a:r>
                        <a:rPr lang="es-ES" sz="1200" b="0" i="0" u="none" strike="noStrike" baseline="0" dirty="0" smtClean="0">
                          <a:solidFill>
                            <a:srgbClr val="000000"/>
                          </a:solidFill>
                          <a:latin typeface="Arial" pitchFamily="34" charset="0"/>
                          <a:cs typeface="Arial" pitchFamily="34" charset="0"/>
                        </a:rPr>
                        <a:t>las jefaturas distritales desarrollan todo el proceso de registro sanitario para todas las empresas del rubro alimenticio</a:t>
                      </a:r>
                      <a:r>
                        <a:rPr lang="es-CL" sz="1200" b="0" i="0" u="none" strike="noStrike" baseline="0" dirty="0" smtClean="0">
                          <a:solidFill>
                            <a:schemeClr val="tx1"/>
                          </a:solidFill>
                          <a:latin typeface="Arial" panose="020B0604020202020204" pitchFamily="34" charset="0"/>
                          <a:cs typeface="Arial" panose="020B0604020202020204" pitchFamily="34" charset="0"/>
                        </a:rPr>
                        <a:t>.</a:t>
                      </a:r>
                      <a:endParaRPr lang="es-ES" sz="1200" b="0" i="0" u="none" strike="noStrike" baseline="0" dirty="0" smtClean="0">
                        <a:solidFill>
                          <a:srgbClr val="000000"/>
                        </a:solidFill>
                        <a:latin typeface="Arial" pitchFamily="34" charset="0"/>
                        <a:cs typeface="Arial" pitchFamily="34" charset="0"/>
                      </a:endParaRPr>
                    </a:p>
                  </a:txBody>
                  <a:tcPr marL="108000" marR="72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079073">
                <a:tc>
                  <a:txBody>
                    <a:bodyPr/>
                    <a:lstStyle/>
                    <a:p>
                      <a:pPr algn="just" fontAlgn="b"/>
                      <a:r>
                        <a:rPr lang="es-ES" sz="1200" kern="1200" dirty="0" smtClean="0">
                          <a:solidFill>
                            <a:schemeClr val="tx1"/>
                          </a:solidFill>
                          <a:latin typeface="Arial" pitchFamily="34" charset="0"/>
                          <a:ea typeface="+mn-ea"/>
                          <a:cs typeface="Arial" pitchFamily="34" charset="0"/>
                        </a:rPr>
                        <a:t>Mantención e implementación</a:t>
                      </a:r>
                      <a:r>
                        <a:rPr lang="es-ES" sz="1200" kern="1200" baseline="0" dirty="0" smtClean="0">
                          <a:solidFill>
                            <a:schemeClr val="tx1"/>
                          </a:solidFill>
                          <a:latin typeface="Arial" pitchFamily="34" charset="0"/>
                          <a:ea typeface="+mn-ea"/>
                          <a:cs typeface="Arial" pitchFamily="34" charset="0"/>
                        </a:rPr>
                        <a:t> del SISTEMA DE GESTION DE LA CALIDAD - </a:t>
                      </a:r>
                      <a:r>
                        <a:rPr lang="es-ES" sz="1200" kern="1200" dirty="0" smtClean="0">
                          <a:solidFill>
                            <a:schemeClr val="tx1"/>
                          </a:solidFill>
                          <a:latin typeface="Arial" pitchFamily="34" charset="0"/>
                          <a:ea typeface="+mn-ea"/>
                          <a:cs typeface="Arial" pitchFamily="34" charset="0"/>
                        </a:rPr>
                        <a:t>SGC certificado conforme a Norma ISO 9001:2008.</a:t>
                      </a:r>
                      <a:endParaRPr lang="es-ES" sz="1200" b="0" i="0" u="none" strike="noStrike" dirty="0">
                        <a:solidFill>
                          <a:srgbClr val="000000"/>
                        </a:solidFill>
                        <a:latin typeface="Arial" pitchFamily="34" charset="0"/>
                        <a:cs typeface="Arial" pitchFamily="34" charset="0"/>
                      </a:endParaRPr>
                    </a:p>
                  </a:txBody>
                  <a:tcPr marL="72000" marR="72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fontAlgn="t"/>
                      <a:r>
                        <a:rPr lang="es-ES" sz="1200" b="0" i="0" u="none" strike="noStrike" dirty="0" smtClean="0">
                          <a:solidFill>
                            <a:srgbClr val="000000"/>
                          </a:solidFill>
                          <a:latin typeface="Arial" pitchFamily="34" charset="0"/>
                          <a:cs typeface="Arial" pitchFamily="34" charset="0"/>
                        </a:rPr>
                        <a:t> Mantener</a:t>
                      </a:r>
                      <a:r>
                        <a:rPr lang="es-ES" sz="1200" b="0" i="0" u="none" strike="noStrike" baseline="0" dirty="0" smtClean="0">
                          <a:solidFill>
                            <a:srgbClr val="000000"/>
                          </a:solidFill>
                          <a:latin typeface="Arial" pitchFamily="34" charset="0"/>
                          <a:cs typeface="Arial" pitchFamily="34" charset="0"/>
                        </a:rPr>
                        <a:t> el Sistema de gestión de calidad obtenido para la emisión de registro sanitario y desarrollar nuevos procedimientos para la implementación de un nuevos SGC en Certificados de Exportación. </a:t>
                      </a:r>
                    </a:p>
                  </a:txBody>
                  <a:tcPr marL="72000" marR="72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52127">
                <a:tc>
                  <a:txBody>
                    <a:bodyPr/>
                    <a:lstStyle/>
                    <a:p>
                      <a:pPr algn="just" fontAlgn="b"/>
                      <a:r>
                        <a:rPr lang="es-ES" sz="1200" b="0" i="0" u="none" strike="noStrike" dirty="0" smtClean="0">
                          <a:solidFill>
                            <a:srgbClr val="000000"/>
                          </a:solidFill>
                          <a:latin typeface="Arial" pitchFamily="34" charset="0"/>
                          <a:cs typeface="Arial" pitchFamily="34" charset="0"/>
                        </a:rPr>
                        <a:t> Formulación y actualización de Reglamentos</a:t>
                      </a:r>
                      <a:r>
                        <a:rPr lang="es-ES" sz="1200" b="0" i="0" u="none" strike="noStrike" baseline="0" dirty="0" smtClean="0">
                          <a:solidFill>
                            <a:srgbClr val="000000"/>
                          </a:solidFill>
                          <a:latin typeface="Arial" pitchFamily="34" charset="0"/>
                          <a:cs typeface="Arial" pitchFamily="34" charset="0"/>
                        </a:rPr>
                        <a:t> y Normativas en materia de Registro y Certificación.</a:t>
                      </a:r>
                    </a:p>
                  </a:txBody>
                  <a:tcPr marL="72000" marR="7200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fontAlgn="t"/>
                      <a:r>
                        <a:rPr lang="es-ES" sz="1200" b="0" i="0" u="none" strike="noStrike" dirty="0" smtClean="0">
                          <a:solidFill>
                            <a:srgbClr val="000000"/>
                          </a:solidFill>
                          <a:latin typeface="Arial" pitchFamily="34" charset="0"/>
                          <a:cs typeface="Arial" pitchFamily="34" charset="0"/>
                        </a:rPr>
                        <a:t> Aprobar la modificación de Resoluciones administrativas adecuando las mismas a la realidad del sector.</a:t>
                      </a:r>
                    </a:p>
                    <a:p>
                      <a:pPr algn="just" fontAlgn="t"/>
                      <a:r>
                        <a:rPr lang="es-ES" sz="1200" b="0" i="0" u="none" strike="noStrike" dirty="0" smtClean="0">
                          <a:solidFill>
                            <a:srgbClr val="000000"/>
                          </a:solidFill>
                          <a:latin typeface="Arial" pitchFamily="34" charset="0"/>
                          <a:cs typeface="Arial" pitchFamily="34" charset="0"/>
                        </a:rPr>
                        <a:t>(REGISTRO SANITARIO, ETIQUETADO, IMPORTACIONES, DESPACHOS FRONTERIZOS, ENTRE</a:t>
                      </a:r>
                      <a:r>
                        <a:rPr lang="es-ES" sz="1200" b="0" i="0" u="none" strike="noStrike" baseline="0" dirty="0" smtClean="0">
                          <a:solidFill>
                            <a:srgbClr val="000000"/>
                          </a:solidFill>
                          <a:latin typeface="Arial" pitchFamily="34" charset="0"/>
                          <a:cs typeface="Arial" pitchFamily="34" charset="0"/>
                        </a:rPr>
                        <a:t> OTROS)</a:t>
                      </a:r>
                      <a:endParaRPr lang="es-ES" sz="1200" b="0" i="0" u="none" strike="noStrike" dirty="0">
                        <a:solidFill>
                          <a:srgbClr val="000000"/>
                        </a:solidFill>
                        <a:latin typeface="Arial" pitchFamily="34" charset="0"/>
                        <a:cs typeface="Arial" pitchFamily="34" charset="0"/>
                      </a:endParaRPr>
                    </a:p>
                  </a:txBody>
                  <a:tcPr marL="72000" marR="7200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pic>
        <p:nvPicPr>
          <p:cNvPr id="11" name="14 Imagen" descr="C:\Users\alejandro.mattos\Desktop\informe inocuidad 2015\iso 9001.png"/>
          <p:cNvPicPr/>
          <p:nvPr/>
        </p:nvPicPr>
        <p:blipFill>
          <a:blip r:embed="rId3">
            <a:extLst>
              <a:ext uri="{28A0092B-C50C-407E-A947-70E740481C1C}">
                <a14:useLocalDpi xmlns:a14="http://schemas.microsoft.com/office/drawing/2010/main" val="0"/>
              </a:ext>
            </a:extLst>
          </a:blip>
          <a:srcRect/>
          <a:stretch>
            <a:fillRect/>
          </a:stretch>
        </p:blipFill>
        <p:spPr bwMode="auto">
          <a:xfrm>
            <a:off x="10121374" y="1332509"/>
            <a:ext cx="1875896" cy="2101704"/>
          </a:xfrm>
          <a:prstGeom prst="rect">
            <a:avLst/>
          </a:prstGeom>
          <a:ln>
            <a:noFill/>
          </a:ln>
          <a:effectLst>
            <a:softEdge rad="112500"/>
          </a:effectLst>
        </p:spPr>
      </p:pic>
      <p:pic>
        <p:nvPicPr>
          <p:cNvPr id="15" name="Picture 36"/>
          <p:cNvPicPr>
            <a:picLocks noChangeAspect="1" noChangeArrowheads="1"/>
          </p:cNvPicPr>
          <p:nvPr/>
        </p:nvPicPr>
        <p:blipFill>
          <a:blip r:embed="rId4" cstate="print"/>
          <a:srcRect/>
          <a:stretch>
            <a:fillRect/>
          </a:stretch>
        </p:blipFill>
        <p:spPr bwMode="auto">
          <a:xfrm>
            <a:off x="10073485" y="3997281"/>
            <a:ext cx="1971675" cy="1855999"/>
          </a:xfrm>
          <a:prstGeom prst="rect">
            <a:avLst/>
          </a:prstGeom>
          <a:ln>
            <a:noFill/>
          </a:ln>
          <a:effectLst>
            <a:softEdge rad="112500"/>
          </a:effectLst>
        </p:spPr>
      </p:pic>
      <p:pic>
        <p:nvPicPr>
          <p:cNvPr id="16" name="Imagen 15"/>
          <p:cNvPicPr>
            <a:picLocks noChangeAspect="1"/>
          </p:cNvPicPr>
          <p:nvPr>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663704" y="1986949"/>
            <a:ext cx="1081801" cy="3107509"/>
          </a:xfrm>
          <a:prstGeom prst="rect">
            <a:avLst/>
          </a:prstGeom>
          <a:effectLst>
            <a:outerShdw blurRad="50800" dist="38100" dir="2700000" algn="tl">
              <a:prstClr val="black">
                <a:alpha val="40000"/>
              </a:prstClr>
            </a:outerShdw>
          </a:effectLst>
        </p:spPr>
      </p:pic>
    </p:spTree>
    <p:extLst>
      <p:ext uri="{BB962C8B-B14F-4D97-AF65-F5344CB8AC3E}">
        <p14:creationId xmlns:p14="http://schemas.microsoft.com/office/powerpoint/2010/main" val="1997276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p:cNvPicPr>
            <a:picLocks noChangeAspect="1"/>
          </p:cNvPicPr>
          <p:nvPr>
            <p:custDataLst>
              <p:tags r:id="rId1"/>
            </p:custDataLst>
          </p:nvPr>
        </p:nvPicPr>
        <p:blipFill>
          <a:blip r:embed="rId3" cstate="print">
            <a:extLst>
              <a:ext uri="{28A0092B-C50C-407E-A947-70E740481C1C}">
                <a14:useLocalDpi xmlns:a14="http://schemas.microsoft.com/office/drawing/2010/main" val="0"/>
              </a:ext>
            </a:extLst>
          </a:blip>
          <a:stretch>
            <a:fillRect/>
          </a:stretch>
        </p:blipFill>
        <p:spPr>
          <a:xfrm flipH="1">
            <a:off x="298746" y="2475660"/>
            <a:ext cx="1221997" cy="3239689"/>
          </a:xfrm>
          <a:prstGeom prst="rect">
            <a:avLst/>
          </a:prstGeom>
          <a:effectLst>
            <a:outerShdw blurRad="50800" dist="38100" dir="2700000" algn="tl">
              <a:prstClr val="black">
                <a:alpha val="40000"/>
              </a:prstClr>
            </a:outerShdw>
          </a:effectLst>
        </p:spPr>
      </p:pic>
      <p:graphicFrame>
        <p:nvGraphicFramePr>
          <p:cNvPr id="13" name="4 Marcador de contenido"/>
          <p:cNvGraphicFramePr>
            <a:graphicFrameLocks noGrp="1"/>
          </p:cNvGraphicFramePr>
          <p:nvPr>
            <p:ph idx="1"/>
            <p:extLst/>
          </p:nvPr>
        </p:nvGraphicFramePr>
        <p:xfrm>
          <a:off x="2164373" y="860912"/>
          <a:ext cx="9324242" cy="553988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4" name="Rectángulo 13"/>
          <p:cNvSpPr/>
          <p:nvPr/>
        </p:nvSpPr>
        <p:spPr>
          <a:xfrm>
            <a:off x="3985846" y="23446"/>
            <a:ext cx="5507122" cy="707886"/>
          </a:xfrm>
          <a:prstGeom prst="rect">
            <a:avLst/>
          </a:prstGeom>
          <a:noFill/>
        </p:spPr>
        <p:txBody>
          <a:bodyPr wrap="square" lIns="91440" tIns="45720" rIns="91440" bIns="45720">
            <a:spAutoFit/>
          </a:bodyPr>
          <a:lstStyle/>
          <a:p>
            <a:pPr algn="ctr"/>
            <a:r>
              <a:rPr lang="es-ES" sz="4000" b="1" dirty="0" smtClean="0">
                <a:ln w="0"/>
                <a:solidFill>
                  <a:srgbClr val="003300"/>
                </a:solidFill>
                <a:effectLst>
                  <a:outerShdw blurRad="38100" dist="38100" dir="2700000" algn="tl">
                    <a:srgbClr val="000000">
                      <a:alpha val="43137"/>
                    </a:srgbClr>
                  </a:outerShdw>
                </a:effectLst>
                <a:latin typeface="Agency FB" panose="020B0503020202020204" pitchFamily="34" charset="0"/>
              </a:rPr>
              <a:t>MARCO INSTITUCIONAL</a:t>
            </a:r>
            <a:endParaRPr lang="es-ES" sz="4000" b="1" cap="none" spc="0" dirty="0">
              <a:ln w="0"/>
              <a:solidFill>
                <a:srgbClr val="003300"/>
              </a:solidFill>
              <a:effectLst>
                <a:outerShdw blurRad="38100" dist="38100" dir="2700000" algn="tl">
                  <a:srgbClr val="000000">
                    <a:alpha val="43137"/>
                  </a:srgbClr>
                </a:outerShdw>
              </a:effectLst>
              <a:latin typeface="Agency FB" panose="020B0503020202020204" pitchFamily="34" charset="0"/>
            </a:endParaRPr>
          </a:p>
        </p:txBody>
      </p:sp>
    </p:spTree>
    <p:extLst>
      <p:ext uri="{BB962C8B-B14F-4D97-AF65-F5344CB8AC3E}">
        <p14:creationId xmlns:p14="http://schemas.microsoft.com/office/powerpoint/2010/main" val="1924853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ángulo 7"/>
          <p:cNvSpPr/>
          <p:nvPr/>
        </p:nvSpPr>
        <p:spPr>
          <a:xfrm>
            <a:off x="5175139" y="0"/>
            <a:ext cx="6990440" cy="769441"/>
          </a:xfrm>
          <a:prstGeom prst="rect">
            <a:avLst/>
          </a:prstGeom>
          <a:noFill/>
          <a:effectLst>
            <a:outerShdw blurRad="50800" dist="38100" dir="5400000" algn="t" rotWithShape="0">
              <a:prstClr val="black">
                <a:alpha val="40000"/>
              </a:prstClr>
            </a:outerShdw>
          </a:effectLst>
        </p:spPr>
        <p:txBody>
          <a:bodyPr wrap="none" lIns="91440" tIns="45720" rIns="91440" bIns="45720">
            <a:spAutoFit/>
          </a:bodyPr>
          <a:lstStyle/>
          <a:p>
            <a:pPr algn="ctr"/>
            <a:r>
              <a:rPr lang="es-ES" sz="4400" b="1" dirty="0" smtClean="0">
                <a:ln w="0"/>
                <a:solidFill>
                  <a:schemeClr val="accent6">
                    <a:lumMod val="50000"/>
                  </a:schemeClr>
                </a:solidFill>
                <a:effectLst>
                  <a:outerShdw blurRad="38100" dist="19050" dir="2700000" algn="tl" rotWithShape="0">
                    <a:schemeClr val="dk1">
                      <a:alpha val="40000"/>
                    </a:schemeClr>
                  </a:outerShdw>
                </a:effectLst>
              </a:rPr>
              <a:t>METAS PROGRAMADAS 2017</a:t>
            </a:r>
            <a:endParaRPr lang="es-ES" sz="4400" b="1" cap="none" spc="0" dirty="0">
              <a:ln w="0"/>
              <a:solidFill>
                <a:schemeClr val="accent6">
                  <a:lumMod val="50000"/>
                </a:schemeClr>
              </a:solidFill>
              <a:effectLst>
                <a:outerShdw blurRad="38100" dist="19050" dir="2700000" algn="tl" rotWithShape="0">
                  <a:schemeClr val="dk1">
                    <a:alpha val="40000"/>
                  </a:schemeClr>
                </a:outerShdw>
              </a:effectLst>
            </a:endParaRPr>
          </a:p>
        </p:txBody>
      </p:sp>
      <p:sp>
        <p:nvSpPr>
          <p:cNvPr id="3" name="16 Rectángulo"/>
          <p:cNvSpPr/>
          <p:nvPr/>
        </p:nvSpPr>
        <p:spPr>
          <a:xfrm>
            <a:off x="1395945" y="962861"/>
            <a:ext cx="4764906" cy="428625"/>
          </a:xfrm>
          <a:prstGeom prst="rect">
            <a:avLst/>
          </a:prstGeom>
          <a:solidFill>
            <a:schemeClr val="accent6">
              <a:lumMod val="60000"/>
              <a:lumOff val="40000"/>
            </a:schemeClr>
          </a:solidFill>
        </p:spPr>
        <p:style>
          <a:lnRef idx="1">
            <a:schemeClr val="accent3"/>
          </a:lnRef>
          <a:fillRef idx="2">
            <a:schemeClr val="accent3"/>
          </a:fillRef>
          <a:effectRef idx="1">
            <a:schemeClr val="accent3"/>
          </a:effectRef>
          <a:fontRef idx="minor">
            <a:schemeClr val="dk1"/>
          </a:fontRef>
        </p:style>
        <p:txBody>
          <a:bodyPr anchor="ctr"/>
          <a:lstStyle/>
          <a:p>
            <a:pPr algn="ctr">
              <a:defRPr/>
            </a:pPr>
            <a:r>
              <a:rPr lang="es-BO" b="1" dirty="0" smtClean="0"/>
              <a:t>AREA NACIONAL DE INSPECCION Y CONTROL</a:t>
            </a:r>
            <a:endParaRPr lang="es-BO" b="1" dirty="0"/>
          </a:p>
        </p:txBody>
      </p:sp>
      <p:graphicFrame>
        <p:nvGraphicFramePr>
          <p:cNvPr id="4" name="18 Tabla"/>
          <p:cNvGraphicFramePr>
            <a:graphicFrameLocks noGrp="1"/>
          </p:cNvGraphicFramePr>
          <p:nvPr>
            <p:extLst>
              <p:ext uri="{D42A27DB-BD31-4B8C-83A1-F6EECF244321}">
                <p14:modId xmlns:p14="http://schemas.microsoft.com/office/powerpoint/2010/main" val="856628112"/>
              </p:ext>
            </p:extLst>
          </p:nvPr>
        </p:nvGraphicFramePr>
        <p:xfrm>
          <a:off x="2600648" y="1661883"/>
          <a:ext cx="7064052" cy="4555202"/>
        </p:xfrm>
        <a:graphic>
          <a:graphicData uri="http://schemas.openxmlformats.org/drawingml/2006/table">
            <a:tbl>
              <a:tblPr/>
              <a:tblGrid>
                <a:gridCol w="3705745"/>
                <a:gridCol w="3358307"/>
              </a:tblGrid>
              <a:tr h="344717">
                <a:tc>
                  <a:txBody>
                    <a:bodyPr/>
                    <a:lstStyle/>
                    <a:p>
                      <a:pPr algn="ctr" fontAlgn="t"/>
                      <a:r>
                        <a:rPr lang="es-ES" sz="2400" b="1" i="0" u="none" strike="noStrike" dirty="0" smtClean="0">
                          <a:solidFill>
                            <a:srgbClr val="000000"/>
                          </a:solidFill>
                          <a:latin typeface="Arial Narrow" pitchFamily="34" charset="0"/>
                        </a:rPr>
                        <a:t>ACTIVIDAD</a:t>
                      </a:r>
                      <a:endParaRPr lang="es-ES" sz="2400" b="1" i="0" u="none" strike="noStrike" dirty="0">
                        <a:solidFill>
                          <a:srgbClr val="000000"/>
                        </a:solidFill>
                        <a:latin typeface="Arial Narrow"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t"/>
                      <a:r>
                        <a:rPr lang="es-ES" sz="2400" b="1" i="0" u="none" strike="noStrike" dirty="0" smtClean="0">
                          <a:solidFill>
                            <a:srgbClr val="000000"/>
                          </a:solidFill>
                          <a:latin typeface="Arial Narrow" pitchFamily="34" charset="0"/>
                        </a:rPr>
                        <a:t>METAS</a:t>
                      </a:r>
                      <a:endParaRPr lang="es-ES" sz="2400" b="1" i="0" u="none" strike="noStrike" dirty="0">
                        <a:solidFill>
                          <a:srgbClr val="000000"/>
                        </a:solidFill>
                        <a:latin typeface="Arial Narrow"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r>
              <a:tr h="991591">
                <a:tc>
                  <a:txBody>
                    <a:bodyPr/>
                    <a:lstStyle/>
                    <a:p>
                      <a:pPr algn="just" fontAlgn="b"/>
                      <a:r>
                        <a:rPr lang="es-BO" sz="1200" b="0" i="0" u="none" strike="noStrike" dirty="0" smtClean="0">
                          <a:solidFill>
                            <a:srgbClr val="000000"/>
                          </a:solidFill>
                          <a:latin typeface="Arial" pitchFamily="34" charset="0"/>
                          <a:cs typeface="Arial" pitchFamily="34" charset="0"/>
                        </a:rPr>
                        <a:t>Plan Nacional de Inspección y Control de Empresas del Rubro Alimenticio  y Mataderos implementado</a:t>
                      </a:r>
                      <a:endParaRPr lang="es-ES" sz="1200" b="0" i="0" u="none" strike="noStrike" dirty="0">
                        <a:solidFill>
                          <a:srgbClr val="000000"/>
                        </a:solidFill>
                        <a:latin typeface="Arial" pitchFamily="34" charset="0"/>
                        <a:cs typeface="Arial" pitchFamily="34" charset="0"/>
                      </a:endParaRPr>
                    </a:p>
                  </a:txBody>
                  <a:tcPr marL="108000" marR="72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just" defTabSz="914400" rtl="0" eaLnBrk="1" fontAlgn="t" latinLnBrk="0" hangingPunct="1">
                        <a:lnSpc>
                          <a:spcPct val="100000"/>
                        </a:lnSpc>
                        <a:spcBef>
                          <a:spcPts val="0"/>
                        </a:spcBef>
                        <a:spcAft>
                          <a:spcPts val="0"/>
                        </a:spcAft>
                        <a:buClrTx/>
                        <a:buSzTx/>
                        <a:buFontTx/>
                        <a:buNone/>
                        <a:tabLst/>
                        <a:defRPr/>
                      </a:pPr>
                      <a:r>
                        <a:rPr lang="es-ES" sz="1200" kern="1200" dirty="0" smtClean="0">
                          <a:solidFill>
                            <a:srgbClr val="000000"/>
                          </a:solidFill>
                          <a:latin typeface="Arial" pitchFamily="34" charset="0"/>
                          <a:ea typeface="+mn-ea"/>
                          <a:cs typeface="Arial" pitchFamily="34" charset="0"/>
                        </a:rPr>
                        <a:t>El Sistema de inspección y control de empresas del rubro alimenticio a nivel nacional  fortalecido y operando.</a:t>
                      </a:r>
                    </a:p>
                    <a:p>
                      <a:pPr marL="171450" marR="0" indent="-171450" algn="just" defTabSz="914400" rtl="0" eaLnBrk="1" fontAlgn="t" latinLnBrk="0" hangingPunct="1">
                        <a:lnSpc>
                          <a:spcPct val="100000"/>
                        </a:lnSpc>
                        <a:spcBef>
                          <a:spcPts val="0"/>
                        </a:spcBef>
                        <a:spcAft>
                          <a:spcPts val="0"/>
                        </a:spcAft>
                        <a:buClrTx/>
                        <a:buSzTx/>
                        <a:buFontTx/>
                        <a:buChar char="-"/>
                        <a:tabLst/>
                        <a:defRPr/>
                      </a:pPr>
                      <a:r>
                        <a:rPr lang="es-ES" sz="1200" kern="1200" dirty="0" smtClean="0">
                          <a:solidFill>
                            <a:srgbClr val="000000"/>
                          </a:solidFill>
                          <a:latin typeface="Arial" pitchFamily="34" charset="0"/>
                          <a:ea typeface="+mn-ea"/>
                          <a:cs typeface="Arial" pitchFamily="34" charset="0"/>
                        </a:rPr>
                        <a:t>2250 </a:t>
                      </a:r>
                      <a:r>
                        <a:rPr lang="es-ES" sz="1200" kern="1200" baseline="0" dirty="0" smtClean="0">
                          <a:solidFill>
                            <a:srgbClr val="000000"/>
                          </a:solidFill>
                          <a:latin typeface="Arial" pitchFamily="34" charset="0"/>
                          <a:ea typeface="+mn-ea"/>
                          <a:cs typeface="Arial" pitchFamily="34" charset="0"/>
                        </a:rPr>
                        <a:t>empresas cuentan con BPM’s y POE’s.</a:t>
                      </a:r>
                    </a:p>
                    <a:p>
                      <a:pPr marL="171450" marR="0" indent="-171450" algn="just" defTabSz="914400" rtl="0" eaLnBrk="1" fontAlgn="t" latinLnBrk="0" hangingPunct="1">
                        <a:lnSpc>
                          <a:spcPct val="100000"/>
                        </a:lnSpc>
                        <a:spcBef>
                          <a:spcPts val="0"/>
                        </a:spcBef>
                        <a:spcAft>
                          <a:spcPts val="0"/>
                        </a:spcAft>
                        <a:buClrTx/>
                        <a:buSzTx/>
                        <a:buFontTx/>
                        <a:buChar char="-"/>
                        <a:tabLst/>
                        <a:defRPr/>
                      </a:pPr>
                      <a:r>
                        <a:rPr lang="es-ES" sz="1200" kern="1200" baseline="0" dirty="0" smtClean="0">
                          <a:solidFill>
                            <a:srgbClr val="000000"/>
                          </a:solidFill>
                          <a:latin typeface="Arial" pitchFamily="34" charset="0"/>
                          <a:ea typeface="+mn-ea"/>
                          <a:cs typeface="Arial" pitchFamily="34" charset="0"/>
                        </a:rPr>
                        <a:t>148 Mataderos de Animales de Abasto son fiscalizados.</a:t>
                      </a:r>
                      <a:endParaRPr lang="es-ES" sz="1200" b="0" i="0" u="none" strike="noStrike" dirty="0">
                        <a:solidFill>
                          <a:srgbClr val="000000"/>
                        </a:solidFill>
                        <a:latin typeface="Arial" pitchFamily="34" charset="0"/>
                        <a:cs typeface="Arial" pitchFamily="34" charset="0"/>
                      </a:endParaRPr>
                    </a:p>
                  </a:txBody>
                  <a:tcPr marL="108000" marR="72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82497">
                <a:tc>
                  <a:txBody>
                    <a:bodyPr/>
                    <a:lstStyle/>
                    <a:p>
                      <a:pPr algn="just" fontAlgn="b"/>
                      <a:r>
                        <a:rPr lang="es-BO" sz="1200" b="0" i="0" u="none" strike="noStrike" dirty="0" smtClean="0">
                          <a:solidFill>
                            <a:srgbClr val="000000"/>
                          </a:solidFill>
                          <a:latin typeface="Arial" pitchFamily="34" charset="0"/>
                          <a:cs typeface="Arial" pitchFamily="34" charset="0"/>
                        </a:rPr>
                        <a:t>Capacitación en materia de Inspección Médico Veterinaria Ante y Post Mortem para Faena de Animales de Abasto</a:t>
                      </a:r>
                      <a:r>
                        <a:rPr lang="es-BO" sz="1200" b="0" i="0" u="none" strike="noStrike" baseline="0" dirty="0" smtClean="0">
                          <a:solidFill>
                            <a:srgbClr val="000000"/>
                          </a:solidFill>
                          <a:latin typeface="Arial" pitchFamily="34" charset="0"/>
                          <a:cs typeface="Arial" pitchFamily="34" charset="0"/>
                        </a:rPr>
                        <a:t> a Veterinarios de Mataderos.</a:t>
                      </a:r>
                      <a:endParaRPr lang="es-ES" sz="1200" b="0" i="0" u="none" strike="noStrike" dirty="0">
                        <a:solidFill>
                          <a:srgbClr val="000000"/>
                        </a:solidFill>
                        <a:latin typeface="Arial" pitchFamily="34" charset="0"/>
                        <a:cs typeface="Arial" pitchFamily="34" charset="0"/>
                      </a:endParaRPr>
                    </a:p>
                  </a:txBody>
                  <a:tcPr marL="108000" marR="72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fontAlgn="t"/>
                      <a:r>
                        <a:rPr lang="es-ES" sz="1200" b="0" i="0" u="none" strike="noStrike" dirty="0" smtClean="0">
                          <a:solidFill>
                            <a:srgbClr val="000000"/>
                          </a:solidFill>
                          <a:latin typeface="Arial" pitchFamily="34" charset="0"/>
                          <a:cs typeface="Arial" pitchFamily="34" charset="0"/>
                        </a:rPr>
                        <a:t>Capacitación en Inspección Medico Veterinaria ante y post mortem,</a:t>
                      </a:r>
                      <a:r>
                        <a:rPr lang="es-ES" sz="1200" b="0" i="0" u="none" strike="noStrike" baseline="0" dirty="0" smtClean="0">
                          <a:solidFill>
                            <a:srgbClr val="000000"/>
                          </a:solidFill>
                          <a:latin typeface="Arial" pitchFamily="34" charset="0"/>
                          <a:cs typeface="Arial" pitchFamily="34" charset="0"/>
                        </a:rPr>
                        <a:t> el mismo que debe ser replicado en cada Departamento en al menos el 50 % de los mataderos de animales de abasto.</a:t>
                      </a:r>
                      <a:endParaRPr lang="es-ES" sz="1200" b="0" i="0" u="none" strike="noStrike" dirty="0">
                        <a:solidFill>
                          <a:srgbClr val="000000"/>
                        </a:solidFill>
                        <a:latin typeface="Arial" pitchFamily="34" charset="0"/>
                        <a:cs typeface="Arial" pitchFamily="34" charset="0"/>
                      </a:endParaRPr>
                    </a:p>
                  </a:txBody>
                  <a:tcPr marL="108000" marR="72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05138">
                <a:tc>
                  <a:txBody>
                    <a:bodyPr/>
                    <a:lstStyle/>
                    <a:p>
                      <a:pPr algn="just" fontAlgn="b"/>
                      <a:r>
                        <a:rPr lang="es-ES" sz="1200" b="0" i="0" u="none" strike="noStrike" dirty="0" smtClean="0">
                          <a:solidFill>
                            <a:srgbClr val="000000"/>
                          </a:solidFill>
                          <a:latin typeface="Arial" pitchFamily="34" charset="0"/>
                          <a:cs typeface="Arial" pitchFamily="34" charset="0"/>
                        </a:rPr>
                        <a:t> Formulación y actualización de Reglamentos</a:t>
                      </a:r>
                      <a:r>
                        <a:rPr lang="es-ES" sz="1200" b="0" i="0" u="none" strike="noStrike" baseline="0" dirty="0" smtClean="0">
                          <a:solidFill>
                            <a:srgbClr val="000000"/>
                          </a:solidFill>
                          <a:latin typeface="Arial" pitchFamily="34" charset="0"/>
                          <a:cs typeface="Arial" pitchFamily="34" charset="0"/>
                        </a:rPr>
                        <a:t> y Normativas en materia de Mataderos.</a:t>
                      </a:r>
                    </a:p>
                  </a:txBody>
                  <a:tcPr marL="72000" marR="7200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fontAlgn="t"/>
                      <a:r>
                        <a:rPr lang="es-ES" sz="1200" b="0" i="0" u="none" strike="noStrike" dirty="0" smtClean="0">
                          <a:solidFill>
                            <a:srgbClr val="000000"/>
                          </a:solidFill>
                          <a:latin typeface="Arial" pitchFamily="34" charset="0"/>
                          <a:cs typeface="Arial" pitchFamily="34" charset="0"/>
                        </a:rPr>
                        <a:t> Actualizar</a:t>
                      </a:r>
                      <a:r>
                        <a:rPr lang="es-ES" sz="1200" b="0" i="0" u="none" strike="noStrike" baseline="0" dirty="0" smtClean="0">
                          <a:solidFill>
                            <a:srgbClr val="000000"/>
                          </a:solidFill>
                          <a:latin typeface="Arial" pitchFamily="34" charset="0"/>
                          <a:cs typeface="Arial" pitchFamily="34" charset="0"/>
                        </a:rPr>
                        <a:t> Normativas de Mataderos Bovinos (REGULARIZACION DE MATADEROS, REQUISITOS DE MATADEROS, ANTE Y POST MORTEM).</a:t>
                      </a:r>
                    </a:p>
                    <a:p>
                      <a:pPr algn="just" fontAlgn="t"/>
                      <a:r>
                        <a:rPr lang="es-ES" sz="1200" b="0" i="0" u="none" strike="noStrike" baseline="0" dirty="0" smtClean="0">
                          <a:solidFill>
                            <a:srgbClr val="000000"/>
                          </a:solidFill>
                          <a:latin typeface="Arial" pitchFamily="34" charset="0"/>
                          <a:cs typeface="Arial" pitchFamily="34" charset="0"/>
                        </a:rPr>
                        <a:t>Aprobar normativa especifica en cuanto a mataderos  Camélidos y Porcinos.</a:t>
                      </a:r>
                    </a:p>
                  </a:txBody>
                  <a:tcPr marL="72000" marR="7200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97602">
                <a:tc>
                  <a:txBody>
                    <a:bodyPr/>
                    <a:lstStyle/>
                    <a:p>
                      <a:pPr algn="just" fontAlgn="b"/>
                      <a:r>
                        <a:rPr lang="es-ES" sz="1200" b="0" i="0" u="none" strike="noStrike" baseline="0" dirty="0" smtClean="0">
                          <a:solidFill>
                            <a:srgbClr val="000000"/>
                          </a:solidFill>
                          <a:latin typeface="Arial" pitchFamily="34" charset="0"/>
                          <a:cs typeface="Arial" pitchFamily="34" charset="0"/>
                        </a:rPr>
                        <a:t>Prevenir el ingreso de alimentos, Bebidas, e insumos para la industria alimentaria que no cumplan con los requisitos sanitarios.</a:t>
                      </a:r>
                    </a:p>
                  </a:txBody>
                  <a:tcPr marL="72000" marR="7200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fontAlgn="t"/>
                      <a:r>
                        <a:rPr lang="es-ES" sz="1200" b="0" i="0" u="none" strike="noStrike" baseline="0" dirty="0" smtClean="0">
                          <a:solidFill>
                            <a:srgbClr val="000000"/>
                          </a:solidFill>
                          <a:latin typeface="Arial" pitchFamily="34" charset="0"/>
                          <a:cs typeface="Arial" pitchFamily="34" charset="0"/>
                        </a:rPr>
                        <a:t>Los puestos de control en Frontera son fortalecidos en cuanto a Infraestructura, recursos Humanos, equipamiento y Logística</a:t>
                      </a:r>
                    </a:p>
                  </a:txBody>
                  <a:tcPr marL="72000" marR="7200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pic>
        <p:nvPicPr>
          <p:cNvPr id="5" name="14 Imagen" descr="DSC00821"/>
          <p:cNvPicPr/>
          <p:nvPr/>
        </p:nvPicPr>
        <p:blipFill>
          <a:blip r:embed="rId3" cstate="print"/>
          <a:stretch>
            <a:fillRect/>
          </a:stretch>
        </p:blipFill>
        <p:spPr bwMode="auto">
          <a:xfrm>
            <a:off x="314711" y="4175084"/>
            <a:ext cx="2132980" cy="1990220"/>
          </a:xfrm>
          <a:prstGeom prst="ellipse">
            <a:avLst/>
          </a:prstGeom>
          <a:ln>
            <a:noFill/>
          </a:ln>
          <a:effectLst>
            <a:softEdge rad="112500"/>
          </a:effectLst>
        </p:spPr>
      </p:pic>
      <p:pic>
        <p:nvPicPr>
          <p:cNvPr id="6" name="16 Imagen" descr="DSC00821"/>
          <p:cNvPicPr/>
          <p:nvPr/>
        </p:nvPicPr>
        <p:blipFill>
          <a:blip r:embed="rId4" cstate="print"/>
          <a:stretch>
            <a:fillRect/>
          </a:stretch>
        </p:blipFill>
        <p:spPr bwMode="auto">
          <a:xfrm>
            <a:off x="314711" y="1798820"/>
            <a:ext cx="2162469" cy="1990220"/>
          </a:xfrm>
          <a:prstGeom prst="ellipse">
            <a:avLst/>
          </a:prstGeom>
          <a:ln>
            <a:noFill/>
          </a:ln>
          <a:effectLst>
            <a:softEdge rad="112500"/>
          </a:effectLst>
        </p:spPr>
      </p:pic>
      <p:pic>
        <p:nvPicPr>
          <p:cNvPr id="7" name="Imagen 6"/>
          <p:cNvPicPr>
            <a:picLocks noChangeAspect="1"/>
          </p:cNvPicPr>
          <p:nvPr>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flipH="1">
            <a:off x="10017955" y="2328348"/>
            <a:ext cx="1698512" cy="2921384"/>
          </a:xfrm>
          <a:prstGeom prst="rect">
            <a:avLst/>
          </a:prstGeom>
          <a:effectLst>
            <a:outerShdw blurRad="50800" dist="38100" dir="2700000" algn="tl">
              <a:prstClr val="black">
                <a:alpha val="40000"/>
              </a:prstClr>
            </a:outerShdw>
          </a:effectLst>
        </p:spPr>
      </p:pic>
    </p:spTree>
    <p:extLst>
      <p:ext uri="{BB962C8B-B14F-4D97-AF65-F5344CB8AC3E}">
        <p14:creationId xmlns:p14="http://schemas.microsoft.com/office/powerpoint/2010/main" val="2418681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ángulo 7"/>
          <p:cNvSpPr/>
          <p:nvPr/>
        </p:nvSpPr>
        <p:spPr>
          <a:xfrm>
            <a:off x="5175139" y="0"/>
            <a:ext cx="6990440" cy="769441"/>
          </a:xfrm>
          <a:prstGeom prst="rect">
            <a:avLst/>
          </a:prstGeom>
          <a:noFill/>
          <a:effectLst>
            <a:outerShdw blurRad="50800" dist="38100" dir="5400000" algn="t" rotWithShape="0">
              <a:prstClr val="black">
                <a:alpha val="40000"/>
              </a:prstClr>
            </a:outerShdw>
          </a:effectLst>
        </p:spPr>
        <p:txBody>
          <a:bodyPr wrap="none" lIns="91440" tIns="45720" rIns="91440" bIns="45720">
            <a:spAutoFit/>
          </a:bodyPr>
          <a:lstStyle/>
          <a:p>
            <a:pPr algn="ctr"/>
            <a:r>
              <a:rPr lang="es-ES" sz="4400" b="1" dirty="0" smtClean="0">
                <a:ln w="0"/>
                <a:solidFill>
                  <a:schemeClr val="accent6">
                    <a:lumMod val="50000"/>
                  </a:schemeClr>
                </a:solidFill>
                <a:effectLst>
                  <a:outerShdw blurRad="38100" dist="19050" dir="2700000" algn="tl" rotWithShape="0">
                    <a:schemeClr val="dk1">
                      <a:alpha val="40000"/>
                    </a:schemeClr>
                  </a:outerShdw>
                </a:effectLst>
              </a:rPr>
              <a:t>METAS PROGRAMADAS 2017</a:t>
            </a:r>
            <a:endParaRPr lang="es-ES" sz="4400" b="1" cap="none" spc="0" dirty="0">
              <a:ln w="0"/>
              <a:solidFill>
                <a:schemeClr val="accent6">
                  <a:lumMod val="50000"/>
                </a:schemeClr>
              </a:solidFill>
              <a:effectLst>
                <a:outerShdw blurRad="38100" dist="19050" dir="2700000" algn="tl" rotWithShape="0">
                  <a:schemeClr val="dk1">
                    <a:alpha val="40000"/>
                  </a:schemeClr>
                </a:outerShdw>
              </a:effectLst>
            </a:endParaRPr>
          </a:p>
        </p:txBody>
      </p:sp>
      <p:sp>
        <p:nvSpPr>
          <p:cNvPr id="3" name="16 Rectángulo"/>
          <p:cNvSpPr/>
          <p:nvPr/>
        </p:nvSpPr>
        <p:spPr>
          <a:xfrm>
            <a:off x="1019833" y="1092820"/>
            <a:ext cx="4764906" cy="428625"/>
          </a:xfrm>
          <a:prstGeom prst="rect">
            <a:avLst/>
          </a:prstGeom>
          <a:solidFill>
            <a:schemeClr val="accent6">
              <a:lumMod val="60000"/>
              <a:lumOff val="40000"/>
            </a:schemeClr>
          </a:solidFill>
        </p:spPr>
        <p:style>
          <a:lnRef idx="1">
            <a:schemeClr val="accent3"/>
          </a:lnRef>
          <a:fillRef idx="2">
            <a:schemeClr val="accent3"/>
          </a:fillRef>
          <a:effectRef idx="1">
            <a:schemeClr val="accent3"/>
          </a:effectRef>
          <a:fontRef idx="minor">
            <a:schemeClr val="dk1"/>
          </a:fontRef>
        </p:style>
        <p:txBody>
          <a:bodyPr anchor="ctr"/>
          <a:lstStyle/>
          <a:p>
            <a:pPr algn="ctr">
              <a:defRPr/>
            </a:pPr>
            <a:r>
              <a:rPr lang="es-BO" b="1" dirty="0" smtClean="0"/>
              <a:t>AREA NACIONAL DE LABORATORIOS Y ANALISIS DE RESIDUOS EN ALIMENTOS</a:t>
            </a:r>
            <a:endParaRPr lang="es-BO" b="1" dirty="0"/>
          </a:p>
        </p:txBody>
      </p:sp>
      <p:graphicFrame>
        <p:nvGraphicFramePr>
          <p:cNvPr id="4" name="18 Tabla"/>
          <p:cNvGraphicFramePr>
            <a:graphicFrameLocks noGrp="1"/>
          </p:cNvGraphicFramePr>
          <p:nvPr>
            <p:extLst>
              <p:ext uri="{D42A27DB-BD31-4B8C-83A1-F6EECF244321}">
                <p14:modId xmlns:p14="http://schemas.microsoft.com/office/powerpoint/2010/main" val="4243519404"/>
              </p:ext>
            </p:extLst>
          </p:nvPr>
        </p:nvGraphicFramePr>
        <p:xfrm>
          <a:off x="430226" y="1812754"/>
          <a:ext cx="6821474" cy="4177359"/>
        </p:xfrm>
        <a:graphic>
          <a:graphicData uri="http://schemas.openxmlformats.org/drawingml/2006/table">
            <a:tbl>
              <a:tblPr/>
              <a:tblGrid>
                <a:gridCol w="3578490"/>
                <a:gridCol w="3242984"/>
              </a:tblGrid>
              <a:tr h="371646">
                <a:tc>
                  <a:txBody>
                    <a:bodyPr/>
                    <a:lstStyle/>
                    <a:p>
                      <a:pPr algn="ctr" fontAlgn="t"/>
                      <a:r>
                        <a:rPr lang="es-ES" sz="2000" b="1" i="0" u="none" strike="noStrike" dirty="0" smtClean="0">
                          <a:solidFill>
                            <a:srgbClr val="000000"/>
                          </a:solidFill>
                          <a:latin typeface="Arial Narrow" pitchFamily="34" charset="0"/>
                        </a:rPr>
                        <a:t>ACTIVIDAD</a:t>
                      </a:r>
                      <a:endParaRPr lang="es-ES" sz="2000" b="1" i="0" u="none" strike="noStrike" dirty="0">
                        <a:solidFill>
                          <a:srgbClr val="000000"/>
                        </a:solidFill>
                        <a:latin typeface="Arial Narrow"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t"/>
                      <a:r>
                        <a:rPr lang="es-ES" sz="2000" b="1" i="0" u="none" strike="noStrike" dirty="0" smtClean="0">
                          <a:solidFill>
                            <a:srgbClr val="000000"/>
                          </a:solidFill>
                          <a:latin typeface="Arial Narrow" pitchFamily="34" charset="0"/>
                        </a:rPr>
                        <a:t>METAS </a:t>
                      </a:r>
                      <a:endParaRPr lang="es-ES" sz="2000" b="1" i="0" u="none" strike="noStrike" dirty="0">
                        <a:solidFill>
                          <a:srgbClr val="000000"/>
                        </a:solidFill>
                        <a:latin typeface="Arial Narrow"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r>
              <a:tr h="1341784">
                <a:tc>
                  <a:txBody>
                    <a:bodyPr/>
                    <a:lstStyle/>
                    <a:p>
                      <a:pPr algn="just" fontAlgn="b"/>
                      <a:r>
                        <a:rPr lang="es-BO" sz="1400" b="0" i="0" u="none" strike="noStrike" dirty="0" smtClean="0">
                          <a:solidFill>
                            <a:srgbClr val="000000"/>
                          </a:solidFill>
                          <a:latin typeface="Arial" pitchFamily="34" charset="0"/>
                          <a:cs typeface="Arial" pitchFamily="34" charset="0"/>
                        </a:rPr>
                        <a:t>Implementación del sistema de Red de Alerta Rápida en Alimentos</a:t>
                      </a:r>
                      <a:endParaRPr lang="es-ES" sz="1400" b="0" i="0" u="none" strike="noStrike" dirty="0">
                        <a:solidFill>
                          <a:srgbClr val="000000"/>
                        </a:solidFill>
                        <a:latin typeface="Arial" pitchFamily="34" charset="0"/>
                        <a:cs typeface="Arial" pitchFamily="34" charset="0"/>
                      </a:endParaRPr>
                    </a:p>
                  </a:txBody>
                  <a:tcPr marL="108000" marR="72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fontAlgn="t"/>
                      <a:r>
                        <a:rPr lang="es-ES" sz="1400" b="0" i="0" u="none" strike="noStrike" dirty="0" smtClean="0">
                          <a:solidFill>
                            <a:srgbClr val="000000"/>
                          </a:solidFill>
                          <a:latin typeface="Arial" pitchFamily="34" charset="0"/>
                          <a:cs typeface="Arial" pitchFamily="34" charset="0"/>
                        </a:rPr>
                        <a:t>El sistema de Red de Alerta Rápida en alimentos se encuentra en funcionamiento,</a:t>
                      </a:r>
                      <a:r>
                        <a:rPr lang="es-ES" sz="1400" b="0" i="0" u="none" strike="noStrike" baseline="0" dirty="0" smtClean="0">
                          <a:solidFill>
                            <a:srgbClr val="000000"/>
                          </a:solidFill>
                          <a:latin typeface="Arial" pitchFamily="34" charset="0"/>
                          <a:cs typeface="Arial" pitchFamily="34" charset="0"/>
                        </a:rPr>
                        <a:t> inicialmente con las instituciones como la Aduana Nacional, COA, Viceministerio de Defensa de los Derechos del usuario y el consumidor, y municipios.</a:t>
                      </a:r>
                    </a:p>
                  </a:txBody>
                  <a:tcPr marL="108000" marR="72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92673">
                <a:tc>
                  <a:txBody>
                    <a:bodyPr/>
                    <a:lstStyle/>
                    <a:p>
                      <a:pPr algn="just" fontAlgn="b"/>
                      <a:r>
                        <a:rPr lang="es-BO" sz="1400" b="0" i="0" u="none" strike="noStrike" dirty="0" smtClean="0">
                          <a:solidFill>
                            <a:srgbClr val="000000"/>
                          </a:solidFill>
                          <a:latin typeface="Arial" pitchFamily="34" charset="0"/>
                          <a:cs typeface="Arial" pitchFamily="34" charset="0"/>
                        </a:rPr>
                        <a:t>Promover la acreditación de ensayos con la DTA IBMETRO</a:t>
                      </a:r>
                      <a:r>
                        <a:rPr lang="es-BO" sz="1400" b="0" i="0" u="none" strike="noStrike" baseline="0" dirty="0" smtClean="0">
                          <a:solidFill>
                            <a:srgbClr val="000000"/>
                          </a:solidFill>
                          <a:latin typeface="Arial" pitchFamily="34" charset="0"/>
                          <a:cs typeface="Arial" pitchFamily="34" charset="0"/>
                        </a:rPr>
                        <a:t> y también </a:t>
                      </a:r>
                      <a:r>
                        <a:rPr lang="es-BO" sz="1400" b="0" i="0" u="none" strike="noStrike" dirty="0" smtClean="0">
                          <a:solidFill>
                            <a:srgbClr val="000000"/>
                          </a:solidFill>
                          <a:latin typeface="Arial" pitchFamily="34" charset="0"/>
                          <a:cs typeface="Arial" pitchFamily="34" charset="0"/>
                        </a:rPr>
                        <a:t>según la Norma  ISO 17025 en laboratorios que forman parte de la RELOAA</a:t>
                      </a:r>
                      <a:endParaRPr lang="es-ES" sz="1400" b="0" i="0" u="none" strike="noStrike" dirty="0">
                        <a:solidFill>
                          <a:srgbClr val="000000"/>
                        </a:solidFill>
                        <a:latin typeface="Arial" pitchFamily="34" charset="0"/>
                        <a:cs typeface="Arial" pitchFamily="34" charset="0"/>
                      </a:endParaRPr>
                    </a:p>
                  </a:txBody>
                  <a:tcPr marL="108000" marR="72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fontAlgn="t"/>
                      <a:r>
                        <a:rPr lang="es-ES" sz="1400" b="0" i="0" u="none" strike="noStrike" dirty="0" smtClean="0">
                          <a:solidFill>
                            <a:srgbClr val="000000"/>
                          </a:solidFill>
                          <a:latin typeface="Arial" pitchFamily="34" charset="0"/>
                          <a:cs typeface="Arial" pitchFamily="34" charset="0"/>
                        </a:rPr>
                        <a:t>Al menos 2 Laboratorios principalmente</a:t>
                      </a:r>
                      <a:r>
                        <a:rPr lang="es-ES" sz="1400" b="0" i="0" u="none" strike="noStrike" baseline="0" dirty="0" smtClean="0">
                          <a:solidFill>
                            <a:srgbClr val="000000"/>
                          </a:solidFill>
                          <a:latin typeface="Arial" pitchFamily="34" charset="0"/>
                          <a:cs typeface="Arial" pitchFamily="34" charset="0"/>
                        </a:rPr>
                        <a:t> LIDIVET Y LIDIVECO han iniciado el proceso de acreditación  de ensayos.</a:t>
                      </a:r>
                    </a:p>
                  </a:txBody>
                  <a:tcPr marL="108000" marR="72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319520">
                <a:tc>
                  <a:txBody>
                    <a:bodyPr/>
                    <a:lstStyle/>
                    <a:p>
                      <a:pPr algn="just" fontAlgn="b"/>
                      <a:r>
                        <a:rPr lang="es-BO" sz="1400" kern="1200" dirty="0" smtClean="0">
                          <a:solidFill>
                            <a:schemeClr val="tx1"/>
                          </a:solidFill>
                          <a:latin typeface="Arial" pitchFamily="34" charset="0"/>
                          <a:ea typeface="+mn-ea"/>
                          <a:cs typeface="Arial" pitchFamily="34" charset="0"/>
                        </a:rPr>
                        <a:t>Desarrollo del Programa de Vigilancia de Residuos y Contaminantes en Alimentos, bajo los lineamientos de la UNIA.</a:t>
                      </a:r>
                      <a:endParaRPr lang="es-ES" sz="1400" b="0" i="0" u="none" strike="noStrike" dirty="0">
                        <a:solidFill>
                          <a:srgbClr val="000000"/>
                        </a:solidFill>
                        <a:latin typeface="Arial" pitchFamily="34" charset="0"/>
                        <a:cs typeface="Arial" pitchFamily="34" charset="0"/>
                      </a:endParaRPr>
                    </a:p>
                  </a:txBody>
                  <a:tcPr marL="72000" marR="72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fontAlgn="t"/>
                      <a:r>
                        <a:rPr lang="es-BO" sz="1400" b="0" i="0" u="none" strike="noStrike" dirty="0" smtClean="0">
                          <a:solidFill>
                            <a:srgbClr val="000000"/>
                          </a:solidFill>
                          <a:latin typeface="Arial" pitchFamily="34" charset="0"/>
                          <a:cs typeface="Arial" pitchFamily="34" charset="0"/>
                        </a:rPr>
                        <a:t>1 Sistema de Vigilancia de Residuos y contaminantes en alimentos en proceso de implementación</a:t>
                      </a:r>
                      <a:r>
                        <a:rPr lang="es-BO" sz="1400" b="0" i="0" u="none" strike="noStrike" baseline="0" dirty="0" smtClean="0">
                          <a:solidFill>
                            <a:srgbClr val="000000"/>
                          </a:solidFill>
                          <a:latin typeface="Arial" pitchFamily="34" charset="0"/>
                          <a:cs typeface="Arial" pitchFamily="34" charset="0"/>
                        </a:rPr>
                        <a:t> priorizando alimentos de primera necesidad y de consumo masivo.</a:t>
                      </a:r>
                      <a:endParaRPr lang="es-ES" sz="1400" b="0" i="0" u="none" strike="noStrike" baseline="0" dirty="0" smtClean="0">
                        <a:solidFill>
                          <a:srgbClr val="000000"/>
                        </a:solidFill>
                        <a:latin typeface="Arial" pitchFamily="34" charset="0"/>
                        <a:cs typeface="Arial" pitchFamily="34" charset="0"/>
                      </a:endParaRPr>
                    </a:p>
                  </a:txBody>
                  <a:tcPr marL="72000" marR="72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pic>
        <p:nvPicPr>
          <p:cNvPr id="5" name="Picture 36" descr="DSC01017"/>
          <p:cNvPicPr>
            <a:picLocks noChangeAspect="1" noChangeArrowheads="1"/>
          </p:cNvPicPr>
          <p:nvPr/>
        </p:nvPicPr>
        <p:blipFill>
          <a:blip r:embed="rId3"/>
          <a:srcRect/>
          <a:stretch>
            <a:fillRect/>
          </a:stretch>
        </p:blipFill>
        <p:spPr bwMode="auto">
          <a:xfrm>
            <a:off x="7698153" y="1728510"/>
            <a:ext cx="2396002" cy="1865589"/>
          </a:xfrm>
          <a:prstGeom prst="rect">
            <a:avLst/>
          </a:prstGeom>
          <a:ln>
            <a:noFill/>
          </a:ln>
          <a:effectLst>
            <a:softEdge rad="112500"/>
          </a:effectLst>
        </p:spPr>
      </p:pic>
      <p:pic>
        <p:nvPicPr>
          <p:cNvPr id="6" name="Picture 37" descr="DSC01020"/>
          <p:cNvPicPr>
            <a:picLocks noChangeAspect="1" noChangeArrowheads="1"/>
          </p:cNvPicPr>
          <p:nvPr/>
        </p:nvPicPr>
        <p:blipFill>
          <a:blip r:embed="rId4"/>
          <a:srcRect/>
          <a:stretch>
            <a:fillRect/>
          </a:stretch>
        </p:blipFill>
        <p:spPr bwMode="auto">
          <a:xfrm>
            <a:off x="7846070" y="4102100"/>
            <a:ext cx="2248085" cy="1825841"/>
          </a:xfrm>
          <a:prstGeom prst="rect">
            <a:avLst/>
          </a:prstGeom>
          <a:ln>
            <a:noFill/>
          </a:ln>
          <a:effectLst>
            <a:softEdge rad="112500"/>
          </a:effectLst>
        </p:spPr>
      </p:pic>
      <p:pic>
        <p:nvPicPr>
          <p:cNvPr id="7" name="Imagen 6"/>
          <p:cNvPicPr>
            <a:picLocks noChangeAspect="1"/>
          </p:cNvPicPr>
          <p:nvPr>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flipH="1">
            <a:off x="10094155" y="2040316"/>
            <a:ext cx="1698512" cy="2921384"/>
          </a:xfrm>
          <a:prstGeom prst="rect">
            <a:avLst/>
          </a:prstGeom>
          <a:effectLst>
            <a:outerShdw blurRad="50800" dist="38100" dir="2700000" algn="tl">
              <a:prstClr val="black">
                <a:alpha val="40000"/>
              </a:prstClr>
            </a:outerShdw>
          </a:effectLst>
        </p:spPr>
      </p:pic>
    </p:spTree>
    <p:extLst>
      <p:ext uri="{BB962C8B-B14F-4D97-AF65-F5344CB8AC3E}">
        <p14:creationId xmlns:p14="http://schemas.microsoft.com/office/powerpoint/2010/main" val="3388550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ángulo 7"/>
          <p:cNvSpPr/>
          <p:nvPr/>
        </p:nvSpPr>
        <p:spPr>
          <a:xfrm>
            <a:off x="5175139" y="0"/>
            <a:ext cx="6990440" cy="769441"/>
          </a:xfrm>
          <a:prstGeom prst="rect">
            <a:avLst/>
          </a:prstGeom>
          <a:noFill/>
          <a:effectLst>
            <a:outerShdw blurRad="50800" dist="38100" dir="5400000" algn="t" rotWithShape="0">
              <a:prstClr val="black">
                <a:alpha val="40000"/>
              </a:prstClr>
            </a:outerShdw>
          </a:effectLst>
        </p:spPr>
        <p:txBody>
          <a:bodyPr wrap="none" lIns="91440" tIns="45720" rIns="91440" bIns="45720">
            <a:spAutoFit/>
          </a:bodyPr>
          <a:lstStyle/>
          <a:p>
            <a:pPr algn="ctr"/>
            <a:r>
              <a:rPr lang="es-ES" sz="4400" b="1" dirty="0" smtClean="0">
                <a:ln w="0"/>
                <a:solidFill>
                  <a:schemeClr val="accent6">
                    <a:lumMod val="50000"/>
                  </a:schemeClr>
                </a:solidFill>
                <a:effectLst>
                  <a:outerShdw blurRad="38100" dist="19050" dir="2700000" algn="tl" rotWithShape="0">
                    <a:schemeClr val="dk1">
                      <a:alpha val="40000"/>
                    </a:schemeClr>
                  </a:outerShdw>
                </a:effectLst>
              </a:rPr>
              <a:t>METAS PROGRAMADAS 2017</a:t>
            </a:r>
            <a:endParaRPr lang="es-ES" sz="4400" b="1" cap="none" spc="0" dirty="0">
              <a:ln w="0"/>
              <a:solidFill>
                <a:schemeClr val="accent6">
                  <a:lumMod val="50000"/>
                </a:schemeClr>
              </a:solidFill>
              <a:effectLst>
                <a:outerShdw blurRad="38100" dist="19050" dir="2700000" algn="tl" rotWithShape="0">
                  <a:schemeClr val="dk1">
                    <a:alpha val="40000"/>
                  </a:schemeClr>
                </a:outerShdw>
              </a:effectLst>
            </a:endParaRPr>
          </a:p>
        </p:txBody>
      </p:sp>
      <p:sp>
        <p:nvSpPr>
          <p:cNvPr id="3" name="16 Rectángulo"/>
          <p:cNvSpPr/>
          <p:nvPr/>
        </p:nvSpPr>
        <p:spPr>
          <a:xfrm>
            <a:off x="1429519" y="996851"/>
            <a:ext cx="4764906" cy="428625"/>
          </a:xfrm>
          <a:prstGeom prst="rect">
            <a:avLst/>
          </a:prstGeom>
          <a:solidFill>
            <a:schemeClr val="accent6">
              <a:lumMod val="60000"/>
              <a:lumOff val="40000"/>
            </a:schemeClr>
          </a:solidFill>
        </p:spPr>
        <p:style>
          <a:lnRef idx="1">
            <a:schemeClr val="accent3"/>
          </a:lnRef>
          <a:fillRef idx="2">
            <a:schemeClr val="accent3"/>
          </a:fillRef>
          <a:effectRef idx="1">
            <a:schemeClr val="accent3"/>
          </a:effectRef>
          <a:fontRef idx="minor">
            <a:schemeClr val="dk1"/>
          </a:fontRef>
        </p:style>
        <p:txBody>
          <a:bodyPr anchor="ctr"/>
          <a:lstStyle/>
          <a:p>
            <a:pPr algn="ctr">
              <a:defRPr/>
            </a:pPr>
            <a:r>
              <a:rPr lang="es-BO" b="1" dirty="0" smtClean="0"/>
              <a:t>AREA DE COORDINACION DE PROGRAMAS DE INOCUIDAD ALIMENTARIA</a:t>
            </a:r>
            <a:endParaRPr lang="es-BO" b="1" dirty="0"/>
          </a:p>
        </p:txBody>
      </p:sp>
      <p:graphicFrame>
        <p:nvGraphicFramePr>
          <p:cNvPr id="4" name="18 Tabla"/>
          <p:cNvGraphicFramePr>
            <a:graphicFrameLocks noGrp="1"/>
          </p:cNvGraphicFramePr>
          <p:nvPr>
            <p:extLst>
              <p:ext uri="{D42A27DB-BD31-4B8C-83A1-F6EECF244321}">
                <p14:modId xmlns:p14="http://schemas.microsoft.com/office/powerpoint/2010/main" val="1496298838"/>
              </p:ext>
            </p:extLst>
          </p:nvPr>
        </p:nvGraphicFramePr>
        <p:xfrm>
          <a:off x="2932460" y="1789409"/>
          <a:ext cx="6595740" cy="4541256"/>
        </p:xfrm>
        <a:graphic>
          <a:graphicData uri="http://schemas.openxmlformats.org/drawingml/2006/table">
            <a:tbl>
              <a:tblPr/>
              <a:tblGrid>
                <a:gridCol w="3174156"/>
                <a:gridCol w="3421584"/>
              </a:tblGrid>
              <a:tr h="539119">
                <a:tc>
                  <a:txBody>
                    <a:bodyPr/>
                    <a:lstStyle/>
                    <a:p>
                      <a:pPr algn="ctr" fontAlgn="t"/>
                      <a:r>
                        <a:rPr lang="es-ES" sz="1800" b="1" i="0" u="none" strike="noStrike" dirty="0" smtClean="0">
                          <a:solidFill>
                            <a:srgbClr val="000000"/>
                          </a:solidFill>
                          <a:latin typeface="Arial Narrow" pitchFamily="34" charset="0"/>
                        </a:rPr>
                        <a:t>ACTIVIDAD</a:t>
                      </a:r>
                      <a:endParaRPr lang="es-ES" sz="1800" b="1" i="0" u="none" strike="noStrike" dirty="0">
                        <a:solidFill>
                          <a:srgbClr val="000000"/>
                        </a:solidFill>
                        <a:latin typeface="Arial Narrow"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t"/>
                      <a:r>
                        <a:rPr lang="es-ES" sz="1800" b="1" i="0" u="none" strike="noStrike" dirty="0" smtClean="0">
                          <a:solidFill>
                            <a:srgbClr val="000000"/>
                          </a:solidFill>
                          <a:latin typeface="Arial Narrow" pitchFamily="34" charset="0"/>
                        </a:rPr>
                        <a:t>METAS</a:t>
                      </a:r>
                      <a:endParaRPr lang="es-ES" sz="1800" b="1" i="0" u="none" strike="noStrike" dirty="0">
                        <a:solidFill>
                          <a:srgbClr val="000000"/>
                        </a:solidFill>
                        <a:latin typeface="Arial Narrow"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r>
              <a:tr h="722877">
                <a:tc>
                  <a:txBody>
                    <a:bodyPr/>
                    <a:lstStyle/>
                    <a:p>
                      <a:pPr algn="just" fontAlgn="b"/>
                      <a:r>
                        <a:rPr lang="es-BO" sz="1200" b="0" i="0" u="none" strike="noStrike" dirty="0" smtClean="0">
                          <a:solidFill>
                            <a:srgbClr val="000000"/>
                          </a:solidFill>
                          <a:latin typeface="Arial" pitchFamily="34" charset="0"/>
                          <a:cs typeface="Arial" pitchFamily="34" charset="0"/>
                        </a:rPr>
                        <a:t>Ejecución del Plan de Auditorias Técnicas - PAT de las áreas de Inocuidad Alimentaria en las Oficinas Distritales del SENASAG</a:t>
                      </a:r>
                      <a:endParaRPr lang="es-ES" sz="1200" b="0" i="0" u="none" strike="noStrike" dirty="0">
                        <a:solidFill>
                          <a:srgbClr val="000000"/>
                        </a:solidFill>
                        <a:latin typeface="Arial" pitchFamily="34" charset="0"/>
                        <a:cs typeface="Arial" pitchFamily="34" charset="0"/>
                      </a:endParaRPr>
                    </a:p>
                  </a:txBody>
                  <a:tcPr marL="108000" marR="72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just" defTabSz="914400" rtl="0" eaLnBrk="1" fontAlgn="t" latinLnBrk="0" hangingPunct="1">
                        <a:lnSpc>
                          <a:spcPct val="100000"/>
                        </a:lnSpc>
                        <a:spcBef>
                          <a:spcPts val="0"/>
                        </a:spcBef>
                        <a:spcAft>
                          <a:spcPts val="0"/>
                        </a:spcAft>
                        <a:buClrTx/>
                        <a:buSzTx/>
                        <a:buFontTx/>
                        <a:buNone/>
                        <a:tabLst/>
                        <a:defRPr/>
                      </a:pPr>
                      <a:r>
                        <a:rPr lang="es-ES" sz="1200" kern="1200" dirty="0" smtClean="0">
                          <a:solidFill>
                            <a:srgbClr val="000000"/>
                          </a:solidFill>
                          <a:latin typeface="Arial" pitchFamily="34" charset="0"/>
                          <a:ea typeface="+mn-ea"/>
                          <a:cs typeface="Arial" pitchFamily="34" charset="0"/>
                        </a:rPr>
                        <a:t>Las 9 oficinas distritales han sido auditadas y se encuentran realizando</a:t>
                      </a:r>
                      <a:r>
                        <a:rPr lang="es-ES" sz="1200" kern="1200" baseline="0" dirty="0" smtClean="0">
                          <a:solidFill>
                            <a:srgbClr val="000000"/>
                          </a:solidFill>
                          <a:latin typeface="Arial" pitchFamily="34" charset="0"/>
                          <a:ea typeface="+mn-ea"/>
                          <a:cs typeface="Arial" pitchFamily="34" charset="0"/>
                        </a:rPr>
                        <a:t> todos los procedimientos  de acuerdo a normativa vigente.</a:t>
                      </a:r>
                      <a:endParaRPr lang="es-ES" sz="1200" b="0" i="0" u="none" strike="noStrike" dirty="0">
                        <a:solidFill>
                          <a:srgbClr val="000000"/>
                        </a:solidFill>
                        <a:latin typeface="Arial" pitchFamily="34" charset="0"/>
                        <a:cs typeface="Arial" pitchFamily="34" charset="0"/>
                      </a:endParaRPr>
                    </a:p>
                  </a:txBody>
                  <a:tcPr marL="108000" marR="72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01562">
                <a:tc>
                  <a:txBody>
                    <a:bodyPr/>
                    <a:lstStyle/>
                    <a:p>
                      <a:pPr algn="just" fontAlgn="b"/>
                      <a:r>
                        <a:rPr lang="es-BO" sz="1200" b="0" i="0" u="none" strike="noStrike" dirty="0" smtClean="0">
                          <a:solidFill>
                            <a:srgbClr val="000000"/>
                          </a:solidFill>
                          <a:latin typeface="Arial" pitchFamily="34" charset="0"/>
                          <a:cs typeface="Arial" pitchFamily="34" charset="0"/>
                        </a:rPr>
                        <a:t>Fortalecimiento de la capacidad técnica de la UNIA </a:t>
                      </a:r>
                      <a:endParaRPr lang="es-ES" sz="1200" b="0" i="0" u="none" strike="noStrike" dirty="0">
                        <a:solidFill>
                          <a:srgbClr val="000000"/>
                        </a:solidFill>
                        <a:latin typeface="Arial" pitchFamily="34" charset="0"/>
                        <a:cs typeface="Arial" pitchFamily="34" charset="0"/>
                      </a:endParaRPr>
                    </a:p>
                  </a:txBody>
                  <a:tcPr marL="108000" marR="72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fontAlgn="t"/>
                      <a:r>
                        <a:rPr lang="es-ES" sz="1200" b="0" i="0" u="none" strike="noStrike" dirty="0" smtClean="0">
                          <a:solidFill>
                            <a:srgbClr val="000000"/>
                          </a:solidFill>
                          <a:latin typeface="Arial" pitchFamily="34" charset="0"/>
                          <a:cs typeface="Arial" pitchFamily="34" charset="0"/>
                        </a:rPr>
                        <a:t>Todos</a:t>
                      </a:r>
                      <a:r>
                        <a:rPr lang="es-ES" sz="1200" b="0" i="0" u="none" strike="noStrike" baseline="0" dirty="0" smtClean="0">
                          <a:solidFill>
                            <a:srgbClr val="000000"/>
                          </a:solidFill>
                          <a:latin typeface="Arial" pitchFamily="34" charset="0"/>
                          <a:cs typeface="Arial" pitchFamily="34" charset="0"/>
                        </a:rPr>
                        <a:t> los Funcionarios de la Unidad de Inocuidad Alimentaria se encuentran capacitados en cuanto a materia de Inocuidad alimentaria y medidas sanitarias y fitosanitarias.</a:t>
                      </a:r>
                    </a:p>
                  </a:txBody>
                  <a:tcPr marL="108000" marR="72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32550">
                <a:tc>
                  <a:txBody>
                    <a:bodyPr/>
                    <a:lstStyle/>
                    <a:p>
                      <a:pPr algn="just" fontAlgn="b"/>
                      <a:r>
                        <a:rPr lang="es-ES" sz="1200" b="0" i="0" u="none" strike="noStrike" dirty="0" smtClean="0">
                          <a:solidFill>
                            <a:srgbClr val="000000"/>
                          </a:solidFill>
                          <a:latin typeface="Arial" pitchFamily="34" charset="0"/>
                          <a:cs typeface="Arial" pitchFamily="34" charset="0"/>
                        </a:rPr>
                        <a:t> </a:t>
                      </a:r>
                      <a:r>
                        <a:rPr lang="es-BO" sz="1200" b="0" i="0" u="none" strike="noStrike" dirty="0" smtClean="0">
                          <a:solidFill>
                            <a:srgbClr val="000000"/>
                          </a:solidFill>
                          <a:latin typeface="Arial" pitchFamily="34" charset="0"/>
                          <a:cs typeface="Arial" pitchFamily="34" charset="0"/>
                        </a:rPr>
                        <a:t>Participación de técnicos de la Unidad de Inocuidad Alimentaria en los Comités de Normalización en temas de interés en Materia de Inocuidad Alimentaria</a:t>
                      </a:r>
                      <a:endParaRPr lang="es-ES" sz="1200" b="0" i="0" u="none" strike="noStrike" baseline="0" dirty="0" smtClean="0">
                        <a:solidFill>
                          <a:srgbClr val="000000"/>
                        </a:solidFill>
                        <a:latin typeface="Arial" pitchFamily="34" charset="0"/>
                        <a:cs typeface="Arial" pitchFamily="34" charset="0"/>
                      </a:endParaRPr>
                    </a:p>
                  </a:txBody>
                  <a:tcPr marL="72000" marR="7200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fontAlgn="t"/>
                      <a:r>
                        <a:rPr lang="es-ES" sz="1200" b="0" i="0" u="none" strike="noStrike" dirty="0" smtClean="0">
                          <a:solidFill>
                            <a:srgbClr val="000000"/>
                          </a:solidFill>
                          <a:latin typeface="Arial" pitchFamily="34" charset="0"/>
                          <a:cs typeface="Arial" pitchFamily="34" charset="0"/>
                        </a:rPr>
                        <a:t> La unidad de Inocuidad Alimentaria participa activamente en la legislación alimentaria del País a través de la elaboración de Normas Técnicas</a:t>
                      </a:r>
                      <a:r>
                        <a:rPr lang="es-ES" sz="1200" b="0" i="0" u="none" strike="noStrike" baseline="0" dirty="0" smtClean="0">
                          <a:solidFill>
                            <a:srgbClr val="000000"/>
                          </a:solidFill>
                          <a:latin typeface="Arial" pitchFamily="34" charset="0"/>
                          <a:cs typeface="Arial" pitchFamily="34" charset="0"/>
                        </a:rPr>
                        <a:t> con el IBNORCA. (participación en al menos 20 Comités)</a:t>
                      </a:r>
                    </a:p>
                  </a:txBody>
                  <a:tcPr marL="72000" marR="7200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632909">
                <a:tc>
                  <a:txBody>
                    <a:bodyPr/>
                    <a:lstStyle/>
                    <a:p>
                      <a:pPr marL="0" algn="just" defTabSz="914400" rtl="0" eaLnBrk="1" fontAlgn="b" latinLnBrk="0" hangingPunct="1"/>
                      <a:r>
                        <a:rPr lang="es-ES" sz="1200" b="0" i="0" u="none" strike="noStrike" kern="1200" dirty="0" smtClean="0">
                          <a:solidFill>
                            <a:srgbClr val="000000"/>
                          </a:solidFill>
                          <a:latin typeface="Arial" pitchFamily="34" charset="0"/>
                          <a:ea typeface="+mn-ea"/>
                          <a:cs typeface="Arial" pitchFamily="34" charset="0"/>
                        </a:rPr>
                        <a:t>Normativa de Registro de envases de alimentos y de envases PET implementada a nivel nacional</a:t>
                      </a:r>
                    </a:p>
                  </a:txBody>
                  <a:tcPr marL="72000" marR="7200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fontAlgn="t"/>
                      <a:r>
                        <a:rPr lang="es-ES" sz="1200" b="0" i="0" u="none" strike="noStrike" baseline="0" dirty="0" smtClean="0">
                          <a:solidFill>
                            <a:srgbClr val="000000"/>
                          </a:solidFill>
                          <a:latin typeface="Arial" pitchFamily="34" charset="0"/>
                          <a:cs typeface="Arial" pitchFamily="34" charset="0"/>
                        </a:rPr>
                        <a:t>Socializar e implementar las normas desarrolladas en cuanto a envases de alimentos y envases PET a nivel Nacional.</a:t>
                      </a:r>
                    </a:p>
                  </a:txBody>
                  <a:tcPr marL="72000" marR="7200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903596">
                <a:tc>
                  <a:txBody>
                    <a:bodyPr/>
                    <a:lstStyle/>
                    <a:p>
                      <a:pPr marL="0" algn="just" defTabSz="914400" rtl="0" eaLnBrk="1" fontAlgn="b" latinLnBrk="0" hangingPunct="1"/>
                      <a:r>
                        <a:rPr lang="es-ES" sz="1200" b="0" i="0" u="none" strike="noStrike" kern="1200" dirty="0" smtClean="0">
                          <a:solidFill>
                            <a:srgbClr val="000000"/>
                          </a:solidFill>
                          <a:latin typeface="Arial" pitchFamily="34" charset="0"/>
                          <a:ea typeface="+mn-ea"/>
                          <a:cs typeface="Arial" pitchFamily="34" charset="0"/>
                        </a:rPr>
                        <a:t>Aplicar</a:t>
                      </a:r>
                      <a:r>
                        <a:rPr lang="es-ES" sz="1200" b="0" i="0" u="none" strike="noStrike" kern="1200" baseline="0" dirty="0" smtClean="0">
                          <a:solidFill>
                            <a:srgbClr val="000000"/>
                          </a:solidFill>
                          <a:latin typeface="Arial" pitchFamily="34" charset="0"/>
                          <a:ea typeface="+mn-ea"/>
                          <a:cs typeface="Arial" pitchFamily="34" charset="0"/>
                        </a:rPr>
                        <a:t> la herramienta de Desempeño, Visión y Estrategia (DVE) para el sistema y servicio Nacional de Control de Inocuidad de Alimentos.</a:t>
                      </a:r>
                      <a:endParaRPr lang="es-ES" sz="1200" b="0" i="0" u="none" strike="noStrike" kern="1200" dirty="0" smtClean="0">
                        <a:solidFill>
                          <a:srgbClr val="000000"/>
                        </a:solidFill>
                        <a:latin typeface="Arial" pitchFamily="34" charset="0"/>
                        <a:ea typeface="+mn-ea"/>
                        <a:cs typeface="Arial" pitchFamily="34" charset="0"/>
                      </a:endParaRPr>
                    </a:p>
                  </a:txBody>
                  <a:tcPr marL="72000" marR="7200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fontAlgn="t"/>
                      <a:r>
                        <a:rPr lang="es-ES" sz="1200" b="0" i="0" u="none" strike="noStrike" baseline="0" dirty="0" smtClean="0">
                          <a:solidFill>
                            <a:srgbClr val="000000"/>
                          </a:solidFill>
                          <a:latin typeface="Arial" pitchFamily="34" charset="0"/>
                          <a:cs typeface="Arial" pitchFamily="34" charset="0"/>
                        </a:rPr>
                        <a:t>Contar con una calificación real de nuestra institución en cuanto a la Inocuidad de los alimentos.</a:t>
                      </a:r>
                    </a:p>
                    <a:p>
                      <a:pPr algn="just" fontAlgn="t"/>
                      <a:endParaRPr lang="es-ES" sz="1200" b="0" i="0" u="none" strike="noStrike" baseline="0" dirty="0" smtClean="0">
                        <a:solidFill>
                          <a:srgbClr val="000000"/>
                        </a:solidFill>
                        <a:latin typeface="Arial" pitchFamily="34" charset="0"/>
                        <a:cs typeface="Arial" pitchFamily="34" charset="0"/>
                      </a:endParaRPr>
                    </a:p>
                  </a:txBody>
                  <a:tcPr marL="72000" marR="7200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pic>
        <p:nvPicPr>
          <p:cNvPr id="5" name="19 Imagen"/>
          <p:cNvPicPr/>
          <p:nvPr/>
        </p:nvPicPr>
        <p:blipFill>
          <a:blip r:embed="rId3" cstate="print">
            <a:extLst>
              <a:ext uri="{28A0092B-C50C-407E-A947-70E740481C1C}">
                <a14:useLocalDpi xmlns:a14="http://schemas.microsoft.com/office/drawing/2010/main" val="0"/>
              </a:ext>
            </a:extLst>
          </a:blip>
          <a:stretch>
            <a:fillRect/>
          </a:stretch>
        </p:blipFill>
        <p:spPr bwMode="auto">
          <a:xfrm>
            <a:off x="680220" y="2001540"/>
            <a:ext cx="2021472" cy="1584176"/>
          </a:xfrm>
          <a:prstGeom prst="roundRect">
            <a:avLst/>
          </a:prstGeom>
          <a:noFill/>
          <a:ln w="9525">
            <a:noFill/>
            <a:miter lim="800000"/>
            <a:headEnd/>
            <a:tailEnd/>
          </a:ln>
        </p:spPr>
      </p:pic>
      <p:pic>
        <p:nvPicPr>
          <p:cNvPr id="6" name="20 Imagen"/>
          <p:cNvPicPr/>
          <p:nvPr/>
        </p:nvPicPr>
        <p:blipFill>
          <a:blip r:embed="rId4" cstate="print">
            <a:extLst>
              <a:ext uri="{28A0092B-C50C-407E-A947-70E740481C1C}">
                <a14:useLocalDpi xmlns:a14="http://schemas.microsoft.com/office/drawing/2010/main" val="0"/>
              </a:ext>
            </a:extLst>
          </a:blip>
          <a:stretch>
            <a:fillRect/>
          </a:stretch>
        </p:blipFill>
        <p:spPr>
          <a:xfrm rot="20759622">
            <a:off x="1494177" y="4117577"/>
            <a:ext cx="1049020" cy="1944216"/>
          </a:xfrm>
          <a:prstGeom prst="rect">
            <a:avLst/>
          </a:prstGeom>
        </p:spPr>
      </p:pic>
      <p:pic>
        <p:nvPicPr>
          <p:cNvPr id="7" name="21 Imagen"/>
          <p:cNvPicPr/>
          <p:nvPr/>
        </p:nvPicPr>
        <p:blipFill>
          <a:blip r:embed="rId5" cstate="print">
            <a:extLst>
              <a:ext uri="{28A0092B-C50C-407E-A947-70E740481C1C}">
                <a14:useLocalDpi xmlns:a14="http://schemas.microsoft.com/office/drawing/2010/main" val="0"/>
              </a:ext>
            </a:extLst>
          </a:blip>
          <a:stretch>
            <a:fillRect/>
          </a:stretch>
        </p:blipFill>
        <p:spPr>
          <a:xfrm>
            <a:off x="680220" y="4161780"/>
            <a:ext cx="1208405" cy="1944216"/>
          </a:xfrm>
          <a:prstGeom prst="rect">
            <a:avLst/>
          </a:prstGeom>
        </p:spPr>
      </p:pic>
      <p:pic>
        <p:nvPicPr>
          <p:cNvPr id="9" name="Imagen 8"/>
          <p:cNvPicPr>
            <a:picLocks noChangeAspect="1"/>
          </p:cNvPicPr>
          <p:nvPr>
            <p:custDataLst>
              <p:tags r:id="rId1"/>
            </p:custDataLst>
          </p:nvPr>
        </p:nvPicPr>
        <p:blipFill>
          <a:blip r:embed="rId6" cstate="print">
            <a:extLst>
              <a:ext uri="{28A0092B-C50C-407E-A947-70E740481C1C}">
                <a14:useLocalDpi xmlns:a14="http://schemas.microsoft.com/office/drawing/2010/main" val="0"/>
              </a:ext>
            </a:extLst>
          </a:blip>
          <a:stretch>
            <a:fillRect/>
          </a:stretch>
        </p:blipFill>
        <p:spPr>
          <a:xfrm>
            <a:off x="10226804" y="2255040"/>
            <a:ext cx="1081801" cy="3107509"/>
          </a:xfrm>
          <a:prstGeom prst="rect">
            <a:avLst/>
          </a:prstGeom>
          <a:effectLst>
            <a:outerShdw blurRad="50800" dist="38100" dir="2700000" algn="tl">
              <a:prstClr val="black">
                <a:alpha val="40000"/>
              </a:prstClr>
            </a:outerShdw>
          </a:effectLst>
        </p:spPr>
      </p:pic>
    </p:spTree>
    <p:extLst>
      <p:ext uri="{BB962C8B-B14F-4D97-AF65-F5344CB8AC3E}">
        <p14:creationId xmlns:p14="http://schemas.microsoft.com/office/powerpoint/2010/main" val="3776750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ángulo 7"/>
          <p:cNvSpPr/>
          <p:nvPr/>
        </p:nvSpPr>
        <p:spPr>
          <a:xfrm>
            <a:off x="5175139" y="0"/>
            <a:ext cx="6990440" cy="769441"/>
          </a:xfrm>
          <a:prstGeom prst="rect">
            <a:avLst/>
          </a:prstGeom>
          <a:noFill/>
          <a:effectLst>
            <a:outerShdw blurRad="50800" dist="38100" dir="5400000" algn="t" rotWithShape="0">
              <a:prstClr val="black">
                <a:alpha val="40000"/>
              </a:prstClr>
            </a:outerShdw>
          </a:effectLst>
        </p:spPr>
        <p:txBody>
          <a:bodyPr wrap="none" lIns="91440" tIns="45720" rIns="91440" bIns="45720">
            <a:spAutoFit/>
          </a:bodyPr>
          <a:lstStyle/>
          <a:p>
            <a:pPr algn="ctr"/>
            <a:r>
              <a:rPr lang="es-ES" sz="4400" b="1" dirty="0" smtClean="0">
                <a:ln w="0"/>
                <a:solidFill>
                  <a:schemeClr val="accent6">
                    <a:lumMod val="50000"/>
                  </a:schemeClr>
                </a:solidFill>
                <a:effectLst>
                  <a:outerShdw blurRad="38100" dist="19050" dir="2700000" algn="tl" rotWithShape="0">
                    <a:schemeClr val="dk1">
                      <a:alpha val="40000"/>
                    </a:schemeClr>
                  </a:outerShdw>
                </a:effectLst>
              </a:rPr>
              <a:t>METAS PROGRAMADAS 2017</a:t>
            </a:r>
            <a:endParaRPr lang="es-ES" sz="4400" b="1" cap="none" spc="0" dirty="0">
              <a:ln w="0"/>
              <a:solidFill>
                <a:schemeClr val="accent6">
                  <a:lumMod val="50000"/>
                </a:schemeClr>
              </a:solidFill>
              <a:effectLst>
                <a:outerShdw blurRad="38100" dist="19050" dir="2700000" algn="tl" rotWithShape="0">
                  <a:schemeClr val="dk1">
                    <a:alpha val="40000"/>
                  </a:schemeClr>
                </a:outerShdw>
              </a:effectLst>
            </a:endParaRPr>
          </a:p>
        </p:txBody>
      </p:sp>
      <p:sp>
        <p:nvSpPr>
          <p:cNvPr id="3" name="16 Rectángulo"/>
          <p:cNvSpPr/>
          <p:nvPr/>
        </p:nvSpPr>
        <p:spPr>
          <a:xfrm>
            <a:off x="3804419" y="1115196"/>
            <a:ext cx="4764906" cy="428625"/>
          </a:xfrm>
          <a:prstGeom prst="rect">
            <a:avLst/>
          </a:prstGeom>
          <a:solidFill>
            <a:schemeClr val="accent6">
              <a:lumMod val="60000"/>
              <a:lumOff val="40000"/>
            </a:schemeClr>
          </a:solidFill>
        </p:spPr>
        <p:style>
          <a:lnRef idx="1">
            <a:schemeClr val="accent3"/>
          </a:lnRef>
          <a:fillRef idx="2">
            <a:schemeClr val="accent3"/>
          </a:fillRef>
          <a:effectRef idx="1">
            <a:schemeClr val="accent3"/>
          </a:effectRef>
          <a:fontRef idx="minor">
            <a:schemeClr val="dk1"/>
          </a:fontRef>
        </p:style>
        <p:txBody>
          <a:bodyPr anchor="ctr"/>
          <a:lstStyle/>
          <a:p>
            <a:pPr algn="ctr">
              <a:defRPr/>
            </a:pPr>
            <a:r>
              <a:rPr lang="es-BO" b="1" dirty="0"/>
              <a:t>AREA  NACIONAL DEL SISTEMA NACIONAL DE CONTROL DE LA  PRODUCCION ECOLOGICA</a:t>
            </a:r>
          </a:p>
        </p:txBody>
      </p:sp>
      <p:graphicFrame>
        <p:nvGraphicFramePr>
          <p:cNvPr id="4" name="18 Tabla"/>
          <p:cNvGraphicFramePr>
            <a:graphicFrameLocks noGrp="1"/>
          </p:cNvGraphicFramePr>
          <p:nvPr>
            <p:extLst>
              <p:ext uri="{D42A27DB-BD31-4B8C-83A1-F6EECF244321}">
                <p14:modId xmlns:p14="http://schemas.microsoft.com/office/powerpoint/2010/main" val="3186305061"/>
              </p:ext>
            </p:extLst>
          </p:nvPr>
        </p:nvGraphicFramePr>
        <p:xfrm>
          <a:off x="2730500" y="1749254"/>
          <a:ext cx="6541368" cy="4092746"/>
        </p:xfrm>
        <a:graphic>
          <a:graphicData uri="http://schemas.openxmlformats.org/drawingml/2006/table">
            <a:tbl>
              <a:tblPr/>
              <a:tblGrid>
                <a:gridCol w="3431549"/>
                <a:gridCol w="3109819"/>
              </a:tblGrid>
              <a:tr h="405087">
                <a:tc>
                  <a:txBody>
                    <a:bodyPr/>
                    <a:lstStyle/>
                    <a:p>
                      <a:pPr algn="ctr" fontAlgn="t"/>
                      <a:r>
                        <a:rPr lang="es-ES" sz="2000" b="1" i="0" u="none" strike="noStrike" dirty="0" smtClean="0">
                          <a:solidFill>
                            <a:srgbClr val="000000"/>
                          </a:solidFill>
                          <a:latin typeface="Arial Narrow" pitchFamily="34" charset="0"/>
                        </a:rPr>
                        <a:t>ACTIVIDAD</a:t>
                      </a:r>
                      <a:endParaRPr lang="es-ES" sz="2000" b="1" i="0" u="none" strike="noStrike" dirty="0">
                        <a:solidFill>
                          <a:srgbClr val="000000"/>
                        </a:solidFill>
                        <a:latin typeface="Arial Narrow"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t"/>
                      <a:r>
                        <a:rPr lang="es-ES" sz="2000" b="1" i="0" u="none" strike="noStrike" dirty="0" smtClean="0">
                          <a:solidFill>
                            <a:srgbClr val="000000"/>
                          </a:solidFill>
                          <a:latin typeface="Arial Narrow" pitchFamily="34" charset="0"/>
                        </a:rPr>
                        <a:t>METAS </a:t>
                      </a:r>
                      <a:endParaRPr lang="es-ES" sz="2000" b="1" i="0" u="none" strike="noStrike" dirty="0">
                        <a:solidFill>
                          <a:srgbClr val="000000"/>
                        </a:solidFill>
                        <a:latin typeface="Arial Narrow"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r>
              <a:tr h="1203932">
                <a:tc>
                  <a:txBody>
                    <a:bodyPr/>
                    <a:lstStyle/>
                    <a:p>
                      <a:pPr algn="just" fontAlgn="b"/>
                      <a:r>
                        <a:rPr lang="es-BO" sz="1400" b="0" i="0" u="none" strike="noStrike" dirty="0" smtClean="0">
                          <a:solidFill>
                            <a:srgbClr val="000000"/>
                          </a:solidFill>
                          <a:latin typeface="Arial" pitchFamily="34" charset="0"/>
                          <a:cs typeface="Arial" pitchFamily="34" charset="0"/>
                        </a:rPr>
                        <a:t>Fiscalización a Organismos de Certificación de productos ecológicos para el mercado internacional, para el cumplimiento de la normas vigentes </a:t>
                      </a:r>
                      <a:endParaRPr lang="es-ES" sz="1400" b="0" i="0" u="none" strike="noStrike" dirty="0">
                        <a:solidFill>
                          <a:srgbClr val="000000"/>
                        </a:solidFill>
                        <a:latin typeface="Arial" pitchFamily="34" charset="0"/>
                        <a:cs typeface="Arial" pitchFamily="34" charset="0"/>
                      </a:endParaRPr>
                    </a:p>
                  </a:txBody>
                  <a:tcPr marL="108000" marR="72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85725" indent="0" algn="just" fontAlgn="b"/>
                      <a:r>
                        <a:rPr lang="es-ES" sz="1400" kern="1200" dirty="0" smtClean="0">
                          <a:solidFill>
                            <a:srgbClr val="000000"/>
                          </a:solidFill>
                          <a:latin typeface="Arial" pitchFamily="34" charset="0"/>
                          <a:ea typeface="+mn-ea"/>
                          <a:cs typeface="Arial" pitchFamily="34" charset="0"/>
                        </a:rPr>
                        <a:t>100 % de organismos de certificación ecológica que desarrollan funciones en el país para el mercado internacional</a:t>
                      </a:r>
                      <a:r>
                        <a:rPr lang="es-ES" sz="1400" kern="1200" baseline="0" dirty="0" smtClean="0">
                          <a:solidFill>
                            <a:srgbClr val="000000"/>
                          </a:solidFill>
                          <a:latin typeface="Arial" pitchFamily="34" charset="0"/>
                          <a:ea typeface="+mn-ea"/>
                          <a:cs typeface="Arial" pitchFamily="34" charset="0"/>
                        </a:rPr>
                        <a:t> y Nacional </a:t>
                      </a:r>
                      <a:r>
                        <a:rPr lang="es-ES" sz="1400" kern="1200" dirty="0" smtClean="0">
                          <a:solidFill>
                            <a:srgbClr val="000000"/>
                          </a:solidFill>
                          <a:latin typeface="Arial" pitchFamily="34" charset="0"/>
                          <a:ea typeface="+mn-ea"/>
                          <a:cs typeface="Arial" pitchFamily="34" charset="0"/>
                        </a:rPr>
                        <a:t>fiscalizados.</a:t>
                      </a:r>
                      <a:endParaRPr lang="es-ES" sz="1400" kern="1200" dirty="0">
                        <a:solidFill>
                          <a:srgbClr val="000000"/>
                        </a:solidFill>
                        <a:latin typeface="Arial" pitchFamily="34" charset="0"/>
                        <a:ea typeface="+mn-ea"/>
                        <a:cs typeface="Arial" pitchFamily="34" charset="0"/>
                      </a:endParaRPr>
                    </a:p>
                  </a:txBody>
                  <a:tcPr marL="108000" marR="7200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44719">
                <a:tc>
                  <a:txBody>
                    <a:bodyPr/>
                    <a:lstStyle/>
                    <a:p>
                      <a:pPr marL="85725" indent="0" algn="just" fontAlgn="b"/>
                      <a:r>
                        <a:rPr lang="es-ES" sz="1400" kern="1200" dirty="0" smtClean="0">
                          <a:solidFill>
                            <a:srgbClr val="000000"/>
                          </a:solidFill>
                          <a:latin typeface="Arial" pitchFamily="34" charset="0"/>
                          <a:ea typeface="+mn-ea"/>
                          <a:cs typeface="Arial" pitchFamily="34" charset="0"/>
                        </a:rPr>
                        <a:t>Supervisar </a:t>
                      </a:r>
                      <a:r>
                        <a:rPr lang="es-ES" sz="1400" kern="1200" dirty="0">
                          <a:solidFill>
                            <a:srgbClr val="000000"/>
                          </a:solidFill>
                          <a:latin typeface="Arial" pitchFamily="34" charset="0"/>
                          <a:ea typeface="+mn-ea"/>
                          <a:cs typeface="Arial" pitchFamily="34" charset="0"/>
                        </a:rPr>
                        <a:t>y fiscalizar a los operadores ecológicos </a:t>
                      </a:r>
                      <a:r>
                        <a:rPr lang="es-ES" sz="1400" kern="1200" dirty="0" smtClean="0">
                          <a:solidFill>
                            <a:srgbClr val="000000"/>
                          </a:solidFill>
                          <a:latin typeface="Arial" pitchFamily="34" charset="0"/>
                          <a:ea typeface="+mn-ea"/>
                          <a:cs typeface="Arial" pitchFamily="34" charset="0"/>
                        </a:rPr>
                        <a:t>y a los Sistemas participativos de Garantía SPG,</a:t>
                      </a:r>
                      <a:r>
                        <a:rPr lang="es-ES" sz="1400" kern="1200" baseline="0" dirty="0" smtClean="0">
                          <a:solidFill>
                            <a:srgbClr val="000000"/>
                          </a:solidFill>
                          <a:latin typeface="Arial" pitchFamily="34" charset="0"/>
                          <a:ea typeface="+mn-ea"/>
                          <a:cs typeface="Arial" pitchFamily="34" charset="0"/>
                        </a:rPr>
                        <a:t> </a:t>
                      </a:r>
                      <a:r>
                        <a:rPr lang="es-ES" sz="1400" kern="1200" dirty="0" smtClean="0">
                          <a:solidFill>
                            <a:srgbClr val="000000"/>
                          </a:solidFill>
                          <a:latin typeface="Arial" pitchFamily="34" charset="0"/>
                          <a:ea typeface="+mn-ea"/>
                          <a:cs typeface="Arial" pitchFamily="34" charset="0"/>
                        </a:rPr>
                        <a:t>orientados </a:t>
                      </a:r>
                      <a:r>
                        <a:rPr lang="es-ES" sz="1400" kern="1200" dirty="0">
                          <a:solidFill>
                            <a:srgbClr val="000000"/>
                          </a:solidFill>
                          <a:latin typeface="Arial" pitchFamily="34" charset="0"/>
                          <a:ea typeface="+mn-ea"/>
                          <a:cs typeface="Arial" pitchFamily="34" charset="0"/>
                        </a:rPr>
                        <a:t>a la certificación ecológica para el mercado </a:t>
                      </a:r>
                      <a:r>
                        <a:rPr lang="es-ES" sz="1400" kern="1200" dirty="0" smtClean="0">
                          <a:solidFill>
                            <a:srgbClr val="000000"/>
                          </a:solidFill>
                          <a:latin typeface="Arial" pitchFamily="34" charset="0"/>
                          <a:ea typeface="+mn-ea"/>
                          <a:cs typeface="Arial" pitchFamily="34" charset="0"/>
                        </a:rPr>
                        <a:t>internacional</a:t>
                      </a:r>
                      <a:r>
                        <a:rPr lang="es-ES" sz="1400" kern="1200" baseline="0" dirty="0" smtClean="0">
                          <a:solidFill>
                            <a:srgbClr val="000000"/>
                          </a:solidFill>
                          <a:latin typeface="Arial" pitchFamily="34" charset="0"/>
                          <a:ea typeface="+mn-ea"/>
                          <a:cs typeface="Arial" pitchFamily="34" charset="0"/>
                        </a:rPr>
                        <a:t> y Nacional</a:t>
                      </a:r>
                      <a:endParaRPr lang="es-ES" sz="1400" kern="1200" dirty="0">
                        <a:solidFill>
                          <a:srgbClr val="000000"/>
                        </a:solidFill>
                        <a:latin typeface="Arial" pitchFamily="34" charset="0"/>
                        <a:ea typeface="+mn-ea"/>
                        <a:cs typeface="Arial"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85725" indent="0" algn="just" fontAlgn="b"/>
                      <a:r>
                        <a:rPr lang="es-ES" sz="1400" kern="1200" dirty="0" smtClean="0">
                          <a:solidFill>
                            <a:srgbClr val="000000"/>
                          </a:solidFill>
                          <a:latin typeface="Arial" pitchFamily="34" charset="0"/>
                          <a:ea typeface="+mn-ea"/>
                          <a:cs typeface="Arial" pitchFamily="34" charset="0"/>
                        </a:rPr>
                        <a:t>Mas de 17.200 </a:t>
                      </a:r>
                      <a:r>
                        <a:rPr lang="es-ES" sz="1400" kern="1200" dirty="0">
                          <a:solidFill>
                            <a:srgbClr val="000000"/>
                          </a:solidFill>
                          <a:latin typeface="Arial" pitchFamily="34" charset="0"/>
                          <a:ea typeface="+mn-ea"/>
                          <a:cs typeface="Arial" pitchFamily="34" charset="0"/>
                        </a:rPr>
                        <a:t>familias en el territorio plurinacional se han beneficiado con la </a:t>
                      </a:r>
                      <a:r>
                        <a:rPr lang="es-ES" sz="1400" kern="1200" dirty="0" smtClean="0">
                          <a:solidFill>
                            <a:srgbClr val="000000"/>
                          </a:solidFill>
                          <a:latin typeface="Arial" pitchFamily="34" charset="0"/>
                          <a:ea typeface="+mn-ea"/>
                          <a:cs typeface="Arial" pitchFamily="34" charset="0"/>
                        </a:rPr>
                        <a:t>certificación </a:t>
                      </a:r>
                      <a:r>
                        <a:rPr lang="es-ES" sz="1400" kern="1200" dirty="0">
                          <a:solidFill>
                            <a:srgbClr val="000000"/>
                          </a:solidFill>
                          <a:latin typeface="Arial" pitchFamily="34" charset="0"/>
                          <a:ea typeface="+mn-ea"/>
                          <a:cs typeface="Arial" pitchFamily="34" charset="0"/>
                        </a:rPr>
                        <a:t>para el mercado </a:t>
                      </a:r>
                      <a:r>
                        <a:rPr lang="es-ES" sz="1400" kern="1200" dirty="0" smtClean="0">
                          <a:solidFill>
                            <a:srgbClr val="000000"/>
                          </a:solidFill>
                          <a:latin typeface="Arial" pitchFamily="34" charset="0"/>
                          <a:ea typeface="+mn-ea"/>
                          <a:cs typeface="Arial" pitchFamily="34" charset="0"/>
                        </a:rPr>
                        <a:t>internacional y Nacional.</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039008">
                <a:tc>
                  <a:txBody>
                    <a:bodyPr/>
                    <a:lstStyle/>
                    <a:p>
                      <a:pPr marL="85725" indent="0" algn="just" fontAlgn="b"/>
                      <a:r>
                        <a:rPr lang="es-BO" sz="1400" kern="1200" dirty="0" smtClean="0">
                          <a:solidFill>
                            <a:srgbClr val="000000"/>
                          </a:solidFill>
                          <a:latin typeface="Arial" pitchFamily="34" charset="0"/>
                          <a:ea typeface="+mn-ea"/>
                          <a:cs typeface="Arial" pitchFamily="34" charset="0"/>
                        </a:rPr>
                        <a:t>Elaboración de una  propuesta de actualización</a:t>
                      </a:r>
                      <a:r>
                        <a:rPr lang="es-BO" sz="1400" kern="1200" baseline="0" dirty="0" smtClean="0">
                          <a:solidFill>
                            <a:srgbClr val="000000"/>
                          </a:solidFill>
                          <a:latin typeface="Arial" pitchFamily="34" charset="0"/>
                          <a:ea typeface="+mn-ea"/>
                          <a:cs typeface="Arial" pitchFamily="34" charset="0"/>
                        </a:rPr>
                        <a:t> </a:t>
                      </a:r>
                      <a:r>
                        <a:rPr lang="es-BO" sz="1400" kern="1200" dirty="0" smtClean="0">
                          <a:solidFill>
                            <a:srgbClr val="000000"/>
                          </a:solidFill>
                          <a:latin typeface="Arial" pitchFamily="34" charset="0"/>
                          <a:ea typeface="+mn-ea"/>
                          <a:cs typeface="Arial" pitchFamily="34" charset="0"/>
                        </a:rPr>
                        <a:t>del Reglamento del Sistema Nacional de Control de la Producción Ecológica.</a:t>
                      </a:r>
                      <a:endParaRPr lang="es-ES" sz="1400" kern="1200" dirty="0">
                        <a:solidFill>
                          <a:srgbClr val="000000"/>
                        </a:solidFill>
                        <a:latin typeface="Arial" pitchFamily="34" charset="0"/>
                        <a:ea typeface="+mn-ea"/>
                        <a:cs typeface="Arial" pitchFamily="34"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85725" indent="0" algn="just" fontAlgn="t"/>
                      <a:r>
                        <a:rPr lang="es-ES" sz="1400" kern="1200" dirty="0" smtClean="0">
                          <a:solidFill>
                            <a:srgbClr val="000000"/>
                          </a:solidFill>
                          <a:latin typeface="Arial" pitchFamily="34" charset="0"/>
                          <a:ea typeface="+mn-ea"/>
                          <a:cs typeface="Arial" pitchFamily="34" charset="0"/>
                        </a:rPr>
                        <a:t>Un reglamento actualizado y consensuado</a:t>
                      </a:r>
                      <a:r>
                        <a:rPr lang="es-ES" sz="1400" kern="1200" baseline="0" dirty="0" smtClean="0">
                          <a:solidFill>
                            <a:srgbClr val="000000"/>
                          </a:solidFill>
                          <a:latin typeface="Arial" pitchFamily="34" charset="0"/>
                          <a:ea typeface="+mn-ea"/>
                          <a:cs typeface="Arial" pitchFamily="34" charset="0"/>
                        </a:rPr>
                        <a:t> con el sector involucrado.</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pic>
        <p:nvPicPr>
          <p:cNvPr id="5" name="16 Imagen" descr="C:\Users\alejandro.mattos\Desktop\informe inocuidad 2015\FOTOS\20140327_120113.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15884" y="1329509"/>
            <a:ext cx="2485480" cy="2736304"/>
          </a:xfrm>
          <a:prstGeom prst="rect">
            <a:avLst/>
          </a:prstGeom>
          <a:ln>
            <a:noFill/>
          </a:ln>
          <a:effectLst>
            <a:softEdge rad="112500"/>
          </a:effectLst>
        </p:spPr>
      </p:pic>
      <p:pic>
        <p:nvPicPr>
          <p:cNvPr id="6" name="Imagen 39" descr="http://t0.gstatic.com/images?q=tbn:ANd9GcRvM-PDGIe-AftLFWxzKmfj2YVr_KLND8Lrd_KVhEdVRzMjK5gTg6KJSTk">
            <a:hlinkClick r:id="rId4"/>
          </p:cNvPr>
          <p:cNvPicPr>
            <a:picLocks noChangeAspect="1" noChangeArrowheads="1"/>
          </p:cNvPicPr>
          <p:nvPr/>
        </p:nvPicPr>
        <p:blipFill>
          <a:blip r:embed="rId5" cstate="print"/>
          <a:srcRect/>
          <a:stretch>
            <a:fillRect/>
          </a:stretch>
        </p:blipFill>
        <p:spPr bwMode="auto">
          <a:xfrm>
            <a:off x="9667615" y="4229595"/>
            <a:ext cx="1982018" cy="1873933"/>
          </a:xfrm>
          <a:prstGeom prst="rect">
            <a:avLst/>
          </a:prstGeom>
          <a:ln>
            <a:noFill/>
          </a:ln>
          <a:effectLst>
            <a:softEdge rad="112500"/>
          </a:effectLst>
        </p:spPr>
      </p:pic>
      <p:pic>
        <p:nvPicPr>
          <p:cNvPr id="7" name="Imagen 6"/>
          <p:cNvPicPr>
            <a:picLocks noChangeAspect="1"/>
          </p:cNvPicPr>
          <p:nvPr>
            <p:custDataLst>
              <p:tags r:id="rId1"/>
            </p:custDataLst>
          </p:nvPr>
        </p:nvPicPr>
        <p:blipFill>
          <a:blip r:embed="rId6" cstate="print">
            <a:extLst>
              <a:ext uri="{28A0092B-C50C-407E-A947-70E740481C1C}">
                <a14:useLocalDpi xmlns:a14="http://schemas.microsoft.com/office/drawing/2010/main" val="0"/>
              </a:ext>
            </a:extLst>
          </a:blip>
          <a:stretch>
            <a:fillRect/>
          </a:stretch>
        </p:blipFill>
        <p:spPr>
          <a:xfrm>
            <a:off x="790704" y="2059052"/>
            <a:ext cx="1081801" cy="3107509"/>
          </a:xfrm>
          <a:prstGeom prst="rect">
            <a:avLst/>
          </a:prstGeom>
          <a:effectLst>
            <a:outerShdw blurRad="50800" dist="38100" dir="2700000" algn="tl">
              <a:prstClr val="black">
                <a:alpha val="40000"/>
              </a:prstClr>
            </a:outerShdw>
          </a:effectLst>
        </p:spPr>
      </p:pic>
    </p:spTree>
    <p:extLst>
      <p:ext uri="{BB962C8B-B14F-4D97-AF65-F5344CB8AC3E}">
        <p14:creationId xmlns:p14="http://schemas.microsoft.com/office/powerpoint/2010/main" val="3333416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ángulo 7"/>
          <p:cNvSpPr/>
          <p:nvPr/>
        </p:nvSpPr>
        <p:spPr>
          <a:xfrm>
            <a:off x="5175139" y="0"/>
            <a:ext cx="6990440" cy="769441"/>
          </a:xfrm>
          <a:prstGeom prst="rect">
            <a:avLst/>
          </a:prstGeom>
          <a:noFill/>
          <a:effectLst>
            <a:outerShdw blurRad="50800" dist="38100" dir="5400000" algn="t" rotWithShape="0">
              <a:prstClr val="black">
                <a:alpha val="40000"/>
              </a:prstClr>
            </a:outerShdw>
          </a:effectLst>
        </p:spPr>
        <p:txBody>
          <a:bodyPr wrap="none" lIns="91440" tIns="45720" rIns="91440" bIns="45720">
            <a:spAutoFit/>
          </a:bodyPr>
          <a:lstStyle/>
          <a:p>
            <a:pPr algn="ctr"/>
            <a:r>
              <a:rPr lang="es-ES" sz="4400" b="1" dirty="0" smtClean="0">
                <a:ln w="0"/>
                <a:solidFill>
                  <a:schemeClr val="accent6">
                    <a:lumMod val="50000"/>
                  </a:schemeClr>
                </a:solidFill>
                <a:effectLst>
                  <a:outerShdw blurRad="38100" dist="19050" dir="2700000" algn="tl" rotWithShape="0">
                    <a:schemeClr val="dk1">
                      <a:alpha val="40000"/>
                    </a:schemeClr>
                  </a:outerShdw>
                </a:effectLst>
              </a:rPr>
              <a:t>METAS PROGRAMADAS 2017</a:t>
            </a:r>
            <a:endParaRPr lang="es-ES" sz="4400" b="1" cap="none" spc="0" dirty="0">
              <a:ln w="0"/>
              <a:solidFill>
                <a:schemeClr val="accent6">
                  <a:lumMod val="50000"/>
                </a:schemeClr>
              </a:solidFill>
              <a:effectLst>
                <a:outerShdw blurRad="38100" dist="19050" dir="2700000" algn="tl" rotWithShape="0">
                  <a:schemeClr val="dk1">
                    <a:alpha val="40000"/>
                  </a:schemeClr>
                </a:outerShdw>
              </a:effectLst>
            </a:endParaRPr>
          </a:p>
        </p:txBody>
      </p:sp>
      <p:pic>
        <p:nvPicPr>
          <p:cNvPr id="3" name="Picture 27" descr="wwf_angel_sandoval"/>
          <p:cNvPicPr>
            <a:picLocks noChangeAspect="1" noChangeArrowheads="1"/>
          </p:cNvPicPr>
          <p:nvPr/>
        </p:nvPicPr>
        <p:blipFill>
          <a:blip r:embed="rId2" cstate="print"/>
          <a:srcRect/>
          <a:stretch>
            <a:fillRect/>
          </a:stretch>
        </p:blipFill>
        <p:spPr bwMode="auto">
          <a:xfrm>
            <a:off x="3911510" y="1944688"/>
            <a:ext cx="1188488" cy="1804987"/>
          </a:xfrm>
          <a:prstGeom prst="ellipse">
            <a:avLst/>
          </a:prstGeom>
          <a:ln>
            <a:noFill/>
          </a:ln>
          <a:effectLst>
            <a:softEdge rad="112500"/>
          </a:effectLst>
        </p:spPr>
      </p:pic>
      <p:pic>
        <p:nvPicPr>
          <p:cNvPr id="4" name="Picture 29"/>
          <p:cNvPicPr>
            <a:picLocks noChangeAspect="1" noChangeArrowheads="1"/>
          </p:cNvPicPr>
          <p:nvPr/>
        </p:nvPicPr>
        <p:blipFill>
          <a:blip r:embed="rId3" cstate="print"/>
          <a:srcRect/>
          <a:stretch>
            <a:fillRect/>
          </a:stretch>
        </p:blipFill>
        <p:spPr bwMode="auto">
          <a:xfrm>
            <a:off x="6934200" y="1658938"/>
            <a:ext cx="2130786" cy="1643061"/>
          </a:xfrm>
          <a:prstGeom prst="ellipse">
            <a:avLst/>
          </a:prstGeom>
          <a:ln>
            <a:noFill/>
          </a:ln>
          <a:effectLst>
            <a:softEdge rad="112500"/>
          </a:effectLst>
        </p:spPr>
      </p:pic>
      <p:grpSp>
        <p:nvGrpSpPr>
          <p:cNvPr id="5" name="38 Grupo"/>
          <p:cNvGrpSpPr>
            <a:grpSpLocks/>
          </p:cNvGrpSpPr>
          <p:nvPr/>
        </p:nvGrpSpPr>
        <p:grpSpPr bwMode="auto">
          <a:xfrm>
            <a:off x="1912852" y="3499862"/>
            <a:ext cx="6930615" cy="3214687"/>
            <a:chOff x="1571604" y="4486272"/>
            <a:chExt cx="5902398" cy="2371728"/>
          </a:xfrm>
        </p:grpSpPr>
        <p:pic>
          <p:nvPicPr>
            <p:cNvPr id="6" name="9 Imagen" descr="000.jpg"/>
            <p:cNvPicPr>
              <a:picLocks noChangeAspect="1"/>
            </p:cNvPicPr>
            <p:nvPr/>
          </p:nvPicPr>
          <p:blipFill>
            <a:blip r:embed="rId4" cstate="print">
              <a:lum bright="10000" contrast="-4000"/>
            </a:blip>
            <a:srcRect/>
            <a:stretch>
              <a:fillRect/>
            </a:stretch>
          </p:blipFill>
          <p:spPr bwMode="auto">
            <a:xfrm>
              <a:off x="1571604" y="4486272"/>
              <a:ext cx="5214974" cy="2371728"/>
            </a:xfrm>
            <a:prstGeom prst="rect">
              <a:avLst/>
            </a:prstGeom>
            <a:blipFill dpi="0" rotWithShape="1">
              <a:blip r:embed="rId5" cstate="print">
                <a:lum bright="10000" contrast="-4000"/>
              </a:blip>
              <a:srcRect/>
              <a:tile tx="0" ty="0" sx="100000" sy="100000" flip="none" algn="tl"/>
            </a:blipFill>
            <a:ln w="9525">
              <a:noFill/>
              <a:miter lim="800000"/>
              <a:headEnd/>
              <a:tailEnd/>
            </a:ln>
          </p:spPr>
        </p:pic>
        <p:sp>
          <p:nvSpPr>
            <p:cNvPr id="7" name="32 CuadroTexto"/>
            <p:cNvSpPr txBox="1">
              <a:spLocks noChangeArrowheads="1"/>
            </p:cNvSpPr>
            <p:nvPr/>
          </p:nvSpPr>
          <p:spPr bwMode="auto">
            <a:xfrm>
              <a:off x="2214546" y="5000636"/>
              <a:ext cx="1313180" cy="230832"/>
            </a:xfrm>
            <a:prstGeom prst="rect">
              <a:avLst/>
            </a:prstGeom>
            <a:noFill/>
            <a:ln w="9525">
              <a:noFill/>
              <a:miter lim="800000"/>
              <a:headEnd/>
              <a:tailEnd/>
            </a:ln>
          </p:spPr>
          <p:txBody>
            <a:bodyPr wrap="none">
              <a:spAutoFit/>
            </a:bodyPr>
            <a:lstStyle/>
            <a:p>
              <a:r>
                <a:rPr lang="es-ES" sz="900" b="1">
                  <a:solidFill>
                    <a:srgbClr val="C00000"/>
                  </a:solidFill>
                </a:rPr>
                <a:t>Producción Primaria</a:t>
              </a:r>
            </a:p>
          </p:txBody>
        </p:sp>
        <p:sp>
          <p:nvSpPr>
            <p:cNvPr id="9" name="33 CuadroTexto"/>
            <p:cNvSpPr txBox="1">
              <a:spLocks noChangeArrowheads="1"/>
            </p:cNvSpPr>
            <p:nvPr/>
          </p:nvSpPr>
          <p:spPr bwMode="auto">
            <a:xfrm>
              <a:off x="4143372" y="5929330"/>
              <a:ext cx="1133644" cy="230832"/>
            </a:xfrm>
            <a:prstGeom prst="rect">
              <a:avLst/>
            </a:prstGeom>
            <a:noFill/>
            <a:ln w="9525">
              <a:noFill/>
              <a:miter lim="800000"/>
              <a:headEnd/>
              <a:tailEnd/>
            </a:ln>
          </p:spPr>
          <p:txBody>
            <a:bodyPr wrap="none">
              <a:spAutoFit/>
            </a:bodyPr>
            <a:lstStyle/>
            <a:p>
              <a:r>
                <a:rPr lang="es-ES" sz="900" b="1">
                  <a:solidFill>
                    <a:srgbClr val="C00000"/>
                  </a:solidFill>
                </a:rPr>
                <a:t>Comercialización</a:t>
              </a:r>
            </a:p>
          </p:txBody>
        </p:sp>
        <p:sp>
          <p:nvSpPr>
            <p:cNvPr id="10" name="34 CuadroTexto"/>
            <p:cNvSpPr txBox="1">
              <a:spLocks noChangeArrowheads="1"/>
            </p:cNvSpPr>
            <p:nvPr/>
          </p:nvSpPr>
          <p:spPr bwMode="auto">
            <a:xfrm>
              <a:off x="6462187" y="5112138"/>
              <a:ext cx="1011815" cy="230832"/>
            </a:xfrm>
            <a:prstGeom prst="rect">
              <a:avLst/>
            </a:prstGeom>
            <a:noFill/>
            <a:ln w="9525">
              <a:noFill/>
              <a:miter lim="800000"/>
              <a:headEnd/>
              <a:tailEnd/>
            </a:ln>
          </p:spPr>
          <p:txBody>
            <a:bodyPr wrap="none">
              <a:spAutoFit/>
            </a:bodyPr>
            <a:lstStyle/>
            <a:p>
              <a:r>
                <a:rPr lang="es-ES" sz="900" b="1" dirty="0">
                  <a:solidFill>
                    <a:srgbClr val="C00000"/>
                  </a:solidFill>
                </a:rPr>
                <a:t>Procesamiento</a:t>
              </a:r>
            </a:p>
          </p:txBody>
        </p:sp>
        <p:sp>
          <p:nvSpPr>
            <p:cNvPr id="11" name="35 CuadroTexto"/>
            <p:cNvSpPr txBox="1">
              <a:spLocks noChangeArrowheads="1"/>
            </p:cNvSpPr>
            <p:nvPr/>
          </p:nvSpPr>
          <p:spPr bwMode="auto">
            <a:xfrm>
              <a:off x="4214810" y="5072074"/>
              <a:ext cx="787395" cy="230832"/>
            </a:xfrm>
            <a:prstGeom prst="rect">
              <a:avLst/>
            </a:prstGeom>
            <a:noFill/>
            <a:ln w="9525">
              <a:noFill/>
              <a:miter lim="800000"/>
              <a:headEnd/>
              <a:tailEnd/>
            </a:ln>
          </p:spPr>
          <p:txBody>
            <a:bodyPr wrap="none">
              <a:spAutoFit/>
            </a:bodyPr>
            <a:lstStyle/>
            <a:p>
              <a:r>
                <a:rPr lang="es-ES" sz="900" b="1">
                  <a:solidFill>
                    <a:srgbClr val="C00000"/>
                  </a:solidFill>
                </a:rPr>
                <a:t>Transporte</a:t>
              </a:r>
            </a:p>
          </p:txBody>
        </p:sp>
        <p:sp>
          <p:nvSpPr>
            <p:cNvPr id="12" name="36 CuadroTexto"/>
            <p:cNvSpPr txBox="1">
              <a:spLocks noChangeArrowheads="1"/>
            </p:cNvSpPr>
            <p:nvPr/>
          </p:nvSpPr>
          <p:spPr bwMode="auto">
            <a:xfrm>
              <a:off x="6429388" y="6429396"/>
              <a:ext cx="787395" cy="230832"/>
            </a:xfrm>
            <a:prstGeom prst="rect">
              <a:avLst/>
            </a:prstGeom>
            <a:noFill/>
            <a:ln w="9525">
              <a:noFill/>
              <a:miter lim="800000"/>
              <a:headEnd/>
              <a:tailEnd/>
            </a:ln>
          </p:spPr>
          <p:txBody>
            <a:bodyPr wrap="none">
              <a:spAutoFit/>
            </a:bodyPr>
            <a:lstStyle/>
            <a:p>
              <a:r>
                <a:rPr lang="es-ES" sz="900" b="1">
                  <a:solidFill>
                    <a:srgbClr val="C00000"/>
                  </a:solidFill>
                </a:rPr>
                <a:t>Transporte</a:t>
              </a:r>
            </a:p>
          </p:txBody>
        </p:sp>
        <p:sp>
          <p:nvSpPr>
            <p:cNvPr id="13" name="37 CuadroTexto"/>
            <p:cNvSpPr txBox="1">
              <a:spLocks noChangeArrowheads="1"/>
            </p:cNvSpPr>
            <p:nvPr/>
          </p:nvSpPr>
          <p:spPr bwMode="auto">
            <a:xfrm>
              <a:off x="2357422" y="6072206"/>
              <a:ext cx="992579" cy="230832"/>
            </a:xfrm>
            <a:prstGeom prst="rect">
              <a:avLst/>
            </a:prstGeom>
            <a:noFill/>
            <a:ln w="9525">
              <a:noFill/>
              <a:miter lim="800000"/>
              <a:headEnd/>
              <a:tailEnd/>
            </a:ln>
          </p:spPr>
          <p:txBody>
            <a:bodyPr wrap="none">
              <a:spAutoFit/>
            </a:bodyPr>
            <a:lstStyle/>
            <a:p>
              <a:r>
                <a:rPr lang="es-ES" sz="900" b="1">
                  <a:solidFill>
                    <a:srgbClr val="C00000"/>
                  </a:solidFill>
                </a:rPr>
                <a:t>Consumidores</a:t>
              </a:r>
            </a:p>
          </p:txBody>
        </p:sp>
      </p:grpSp>
      <p:sp>
        <p:nvSpPr>
          <p:cNvPr id="14" name="25 Elipse"/>
          <p:cNvSpPr/>
          <p:nvPr/>
        </p:nvSpPr>
        <p:spPr>
          <a:xfrm>
            <a:off x="2505075" y="944563"/>
            <a:ext cx="7286625" cy="500062"/>
          </a:xfrm>
          <a:prstGeom prst="ellipse">
            <a:avLst/>
          </a:prstGeom>
          <a:solidFill>
            <a:schemeClr val="accent6">
              <a:lumMod val="60000"/>
              <a:lumOff val="40000"/>
            </a:schemeClr>
          </a:solidFill>
        </p:spPr>
        <p:style>
          <a:lnRef idx="1">
            <a:schemeClr val="accent3"/>
          </a:lnRef>
          <a:fillRef idx="2">
            <a:schemeClr val="accent3"/>
          </a:fillRef>
          <a:effectRef idx="1">
            <a:schemeClr val="accent3"/>
          </a:effectRef>
          <a:fontRef idx="minor">
            <a:schemeClr val="dk1"/>
          </a:fontRef>
        </p:style>
        <p:txBody>
          <a:bodyPr anchor="ctr"/>
          <a:lstStyle/>
          <a:p>
            <a:pPr algn="ctr" fontAlgn="b">
              <a:defRPr/>
            </a:pPr>
            <a:r>
              <a:rPr lang="es-BO" sz="1600" b="1" dirty="0">
                <a:solidFill>
                  <a:schemeClr val="tx1"/>
                </a:solidFill>
                <a:latin typeface="Calibri"/>
              </a:rPr>
              <a:t>PROGRAMAS DE ASEGURAMIENTO DE LA INOCUIDAD (PAI)</a:t>
            </a:r>
          </a:p>
        </p:txBody>
      </p:sp>
      <p:graphicFrame>
        <p:nvGraphicFramePr>
          <p:cNvPr id="15" name="27 Tabla"/>
          <p:cNvGraphicFramePr>
            <a:graphicFrameLocks noGrp="1"/>
          </p:cNvGraphicFramePr>
          <p:nvPr>
            <p:extLst>
              <p:ext uri="{D42A27DB-BD31-4B8C-83A1-F6EECF244321}">
                <p14:modId xmlns:p14="http://schemas.microsoft.com/office/powerpoint/2010/main" val="3561869695"/>
              </p:ext>
            </p:extLst>
          </p:nvPr>
        </p:nvGraphicFramePr>
        <p:xfrm>
          <a:off x="1790700" y="1587488"/>
          <a:ext cx="2000232" cy="2244360"/>
        </p:xfrm>
        <a:graphic>
          <a:graphicData uri="http://schemas.openxmlformats.org/drawingml/2006/table">
            <a:tbl>
              <a:tblPr firstRow="1" bandRow="1">
                <a:tableStyleId>{5C22544A-7EE6-4342-B048-85BDC9FD1C3A}</a:tableStyleId>
              </a:tblPr>
              <a:tblGrid>
                <a:gridCol w="2000232"/>
              </a:tblGrid>
              <a:tr h="2244360">
                <a:tc>
                  <a:txBody>
                    <a:bodyPr/>
                    <a:lstStyle/>
                    <a:p>
                      <a:endParaRPr lang="es-ES" sz="1200" kern="1200" dirty="0">
                        <a:solidFill>
                          <a:srgbClr val="000000"/>
                        </a:solidFill>
                        <a:latin typeface="Arial Narrow" pitchFamily="34" charset="0"/>
                        <a:ea typeface="+mn-ea"/>
                        <a:cs typeface="+mn-cs"/>
                      </a:endParaRPr>
                    </a:p>
                  </a:txBody>
                  <a:tcPr>
                    <a:solidFill>
                      <a:schemeClr val="accent6">
                        <a:lumMod val="20000"/>
                        <a:lumOff val="80000"/>
                      </a:schemeClr>
                    </a:solidFill>
                  </a:tcPr>
                </a:tc>
              </a:tr>
            </a:tbl>
          </a:graphicData>
        </a:graphic>
      </p:graphicFrame>
      <p:sp>
        <p:nvSpPr>
          <p:cNvPr id="16" name="22 Rectángulo"/>
          <p:cNvSpPr>
            <a:spLocks noChangeArrowheads="1"/>
          </p:cNvSpPr>
          <p:nvPr/>
        </p:nvSpPr>
        <p:spPr bwMode="auto">
          <a:xfrm>
            <a:off x="1790700" y="2073870"/>
            <a:ext cx="2120810" cy="1754326"/>
          </a:xfrm>
          <a:prstGeom prst="rect">
            <a:avLst/>
          </a:prstGeom>
          <a:noFill/>
          <a:ln w="9525">
            <a:noFill/>
            <a:miter lim="800000"/>
            <a:headEnd/>
            <a:tailEnd/>
          </a:ln>
        </p:spPr>
        <p:txBody>
          <a:bodyPr wrap="square">
            <a:spAutoFit/>
          </a:bodyPr>
          <a:lstStyle/>
          <a:p>
            <a:pPr marL="171450" indent="-171450" algn="just" fontAlgn="t">
              <a:buFont typeface="Arial" panose="020B0604020202020204" pitchFamily="34" charset="0"/>
              <a:buChar char="•"/>
            </a:pPr>
            <a:r>
              <a:rPr lang="es-BO" sz="1200" dirty="0">
                <a:solidFill>
                  <a:srgbClr val="000000"/>
                </a:solidFill>
                <a:latin typeface="Arial Narrow" pitchFamily="34" charset="0"/>
              </a:rPr>
              <a:t>Levantamiento de </a:t>
            </a:r>
            <a:r>
              <a:rPr lang="es-BO" sz="1200" dirty="0" smtClean="0">
                <a:solidFill>
                  <a:srgbClr val="000000"/>
                </a:solidFill>
                <a:latin typeface="Arial Narrow" pitchFamily="34" charset="0"/>
              </a:rPr>
              <a:t>Línea </a:t>
            </a:r>
            <a:r>
              <a:rPr lang="es-BO" sz="1200" dirty="0">
                <a:solidFill>
                  <a:srgbClr val="000000"/>
                </a:solidFill>
                <a:latin typeface="Arial Narrow" pitchFamily="34" charset="0"/>
              </a:rPr>
              <a:t>base sobre las condiciones de la producción primaria en </a:t>
            </a:r>
            <a:r>
              <a:rPr lang="es-BO" sz="1200" dirty="0" smtClean="0">
                <a:solidFill>
                  <a:srgbClr val="000000"/>
                </a:solidFill>
                <a:latin typeface="Arial Narrow" pitchFamily="34" charset="0"/>
              </a:rPr>
              <a:t>Leche</a:t>
            </a:r>
          </a:p>
          <a:p>
            <a:pPr marL="171450" indent="-171450" algn="just" fontAlgn="t">
              <a:buFont typeface="Arial" panose="020B0604020202020204" pitchFamily="34" charset="0"/>
              <a:buChar char="•"/>
            </a:pPr>
            <a:r>
              <a:rPr lang="es-BO" sz="1200" dirty="0">
                <a:solidFill>
                  <a:srgbClr val="000000"/>
                </a:solidFill>
                <a:latin typeface="Arial Narrow" pitchFamily="34" charset="0"/>
              </a:rPr>
              <a:t>Elaboración de Reglamento </a:t>
            </a:r>
            <a:r>
              <a:rPr lang="es-BO" sz="1200" dirty="0" smtClean="0">
                <a:solidFill>
                  <a:srgbClr val="000000"/>
                </a:solidFill>
                <a:latin typeface="Arial Narrow" pitchFamily="34" charset="0"/>
              </a:rPr>
              <a:t>y Manual de </a:t>
            </a:r>
            <a:r>
              <a:rPr lang="es-BO" sz="1200" dirty="0">
                <a:solidFill>
                  <a:srgbClr val="000000"/>
                </a:solidFill>
                <a:latin typeface="Arial Narrow" pitchFamily="34" charset="0"/>
              </a:rPr>
              <a:t>Buenas Practicas Pecuarias, con la participación de las Gobernaciones para su ejecución.</a:t>
            </a:r>
          </a:p>
          <a:p>
            <a:pPr marL="171450" indent="-171450" algn="just" fontAlgn="t">
              <a:buFont typeface="Arial" panose="020B0604020202020204" pitchFamily="34" charset="0"/>
              <a:buChar char="•"/>
            </a:pPr>
            <a:endParaRPr lang="es-ES" sz="1200" dirty="0">
              <a:solidFill>
                <a:srgbClr val="000000"/>
              </a:solidFill>
              <a:latin typeface="Arial Narrow" pitchFamily="34" charset="0"/>
            </a:endParaRPr>
          </a:p>
        </p:txBody>
      </p:sp>
      <p:sp>
        <p:nvSpPr>
          <p:cNvPr id="17" name="29 Rectángulo"/>
          <p:cNvSpPr/>
          <p:nvPr/>
        </p:nvSpPr>
        <p:spPr>
          <a:xfrm>
            <a:off x="2139774" y="1521469"/>
            <a:ext cx="1357312" cy="500062"/>
          </a:xfrm>
          <a:prstGeom prst="rect">
            <a:avLst/>
          </a:prstGeom>
          <a:solidFill>
            <a:schemeClr val="accent6">
              <a:lumMod val="60000"/>
              <a:lumOff val="40000"/>
            </a:schemeClr>
          </a:solidFill>
        </p:spPr>
        <p:style>
          <a:lnRef idx="1">
            <a:schemeClr val="accent3"/>
          </a:lnRef>
          <a:fillRef idx="2">
            <a:schemeClr val="accent3"/>
          </a:fillRef>
          <a:effectRef idx="1">
            <a:schemeClr val="accent3"/>
          </a:effectRef>
          <a:fontRef idx="minor">
            <a:schemeClr val="dk1"/>
          </a:fontRef>
        </p:style>
        <p:txBody>
          <a:bodyPr anchor="ctr"/>
          <a:lstStyle/>
          <a:p>
            <a:pPr algn="ctr">
              <a:defRPr/>
            </a:pPr>
            <a:r>
              <a:rPr lang="es-BO" sz="1600" b="1" dirty="0">
                <a:solidFill>
                  <a:schemeClr val="tx1"/>
                </a:solidFill>
                <a:latin typeface="Calibri"/>
              </a:rPr>
              <a:t>PAI Lácteos</a:t>
            </a:r>
          </a:p>
        </p:txBody>
      </p:sp>
      <p:graphicFrame>
        <p:nvGraphicFramePr>
          <p:cNvPr id="18" name="30 Tabla"/>
          <p:cNvGraphicFramePr>
            <a:graphicFrameLocks noGrp="1"/>
          </p:cNvGraphicFramePr>
          <p:nvPr>
            <p:extLst>
              <p:ext uri="{D42A27DB-BD31-4B8C-83A1-F6EECF244321}">
                <p14:modId xmlns:p14="http://schemas.microsoft.com/office/powerpoint/2010/main" val="542412763"/>
              </p:ext>
            </p:extLst>
          </p:nvPr>
        </p:nvGraphicFramePr>
        <p:xfrm>
          <a:off x="5148263" y="1516063"/>
          <a:ext cx="1857389" cy="2458812"/>
        </p:xfrm>
        <a:graphic>
          <a:graphicData uri="http://schemas.openxmlformats.org/drawingml/2006/table">
            <a:tbl>
              <a:tblPr firstRow="1" bandRow="1">
                <a:tableStyleId>{5C22544A-7EE6-4342-B048-85BDC9FD1C3A}</a:tableStyleId>
              </a:tblPr>
              <a:tblGrid>
                <a:gridCol w="1857389"/>
              </a:tblGrid>
              <a:tr h="2458812">
                <a:tc>
                  <a:txBody>
                    <a:bodyPr/>
                    <a:lstStyle/>
                    <a:p>
                      <a:endParaRPr lang="es-ES" dirty="0"/>
                    </a:p>
                  </a:txBody>
                  <a:tcPr>
                    <a:solidFill>
                      <a:schemeClr val="accent2">
                        <a:lumMod val="40000"/>
                        <a:lumOff val="60000"/>
                      </a:schemeClr>
                    </a:solidFill>
                  </a:tcPr>
                </a:tc>
              </a:tr>
            </a:tbl>
          </a:graphicData>
        </a:graphic>
      </p:graphicFrame>
      <p:sp>
        <p:nvSpPr>
          <p:cNvPr id="19" name="25 Rectángulo"/>
          <p:cNvSpPr>
            <a:spLocks noChangeArrowheads="1"/>
          </p:cNvSpPr>
          <p:nvPr/>
        </p:nvSpPr>
        <p:spPr bwMode="auto">
          <a:xfrm>
            <a:off x="5189540" y="2021532"/>
            <a:ext cx="1744660" cy="1938992"/>
          </a:xfrm>
          <a:prstGeom prst="rect">
            <a:avLst/>
          </a:prstGeom>
          <a:noFill/>
          <a:ln w="9525">
            <a:noFill/>
            <a:miter lim="800000"/>
            <a:headEnd/>
            <a:tailEnd/>
          </a:ln>
        </p:spPr>
        <p:txBody>
          <a:bodyPr wrap="square">
            <a:spAutoFit/>
          </a:bodyPr>
          <a:lstStyle/>
          <a:p>
            <a:pPr marL="285750" indent="-285750" algn="just" fontAlgn="ctr">
              <a:buFontTx/>
              <a:buChar char="-"/>
            </a:pPr>
            <a:r>
              <a:rPr lang="es-BO" sz="1200" dirty="0" smtClean="0">
                <a:solidFill>
                  <a:srgbClr val="000000"/>
                </a:solidFill>
                <a:latin typeface="Arial Narrow" pitchFamily="34" charset="0"/>
              </a:rPr>
              <a:t>Elaboración de Reglamento de Buenas Practicas Pecuarias, con la participación de las Gobernaciones para su ejecución.</a:t>
            </a:r>
          </a:p>
          <a:p>
            <a:pPr marL="285750" indent="-285750" algn="just" fontAlgn="ctr">
              <a:buFontTx/>
              <a:buChar char="-"/>
            </a:pPr>
            <a:r>
              <a:rPr lang="es-BO" sz="1200" dirty="0" smtClean="0">
                <a:solidFill>
                  <a:srgbClr val="000000"/>
                </a:solidFill>
                <a:latin typeface="Arial Narrow" pitchFamily="34" charset="0"/>
              </a:rPr>
              <a:t>Promover la elaboración de la Ley de Carnes.</a:t>
            </a:r>
            <a:endParaRPr lang="es-ES" sz="1200" dirty="0">
              <a:solidFill>
                <a:srgbClr val="000000"/>
              </a:solidFill>
              <a:latin typeface="Arial Narrow" pitchFamily="34" charset="0"/>
            </a:endParaRPr>
          </a:p>
        </p:txBody>
      </p:sp>
      <p:sp>
        <p:nvSpPr>
          <p:cNvPr id="20" name="32 Rectángulo"/>
          <p:cNvSpPr/>
          <p:nvPr/>
        </p:nvSpPr>
        <p:spPr>
          <a:xfrm>
            <a:off x="5478794" y="1521469"/>
            <a:ext cx="1357313" cy="500063"/>
          </a:xfrm>
          <a:prstGeom prst="rect">
            <a:avLst/>
          </a:prstGeom>
          <a:solidFill>
            <a:schemeClr val="accent6">
              <a:lumMod val="60000"/>
              <a:lumOff val="40000"/>
            </a:schemeClr>
          </a:solidFill>
        </p:spPr>
        <p:style>
          <a:lnRef idx="1">
            <a:schemeClr val="accent3"/>
          </a:lnRef>
          <a:fillRef idx="2">
            <a:schemeClr val="accent3"/>
          </a:fillRef>
          <a:effectRef idx="1">
            <a:schemeClr val="accent3"/>
          </a:effectRef>
          <a:fontRef idx="minor">
            <a:schemeClr val="dk1"/>
          </a:fontRef>
        </p:style>
        <p:txBody>
          <a:bodyPr anchor="ctr"/>
          <a:lstStyle/>
          <a:p>
            <a:pPr algn="ctr">
              <a:defRPr/>
            </a:pPr>
            <a:r>
              <a:rPr lang="es-BO" sz="1600" b="1" dirty="0">
                <a:solidFill>
                  <a:schemeClr val="tx1"/>
                </a:solidFill>
                <a:latin typeface="Calibri"/>
              </a:rPr>
              <a:t>PAI Cárnicos </a:t>
            </a:r>
          </a:p>
        </p:txBody>
      </p:sp>
      <p:graphicFrame>
        <p:nvGraphicFramePr>
          <p:cNvPr id="21" name="33 Tabla"/>
          <p:cNvGraphicFramePr>
            <a:graphicFrameLocks noGrp="1"/>
          </p:cNvGraphicFramePr>
          <p:nvPr>
            <p:extLst>
              <p:ext uri="{D42A27DB-BD31-4B8C-83A1-F6EECF244321}">
                <p14:modId xmlns:p14="http://schemas.microsoft.com/office/powerpoint/2010/main" val="519283425"/>
              </p:ext>
            </p:extLst>
          </p:nvPr>
        </p:nvGraphicFramePr>
        <p:xfrm>
          <a:off x="8720138" y="1516063"/>
          <a:ext cx="2214546" cy="2643206"/>
        </p:xfrm>
        <a:graphic>
          <a:graphicData uri="http://schemas.openxmlformats.org/drawingml/2006/table">
            <a:tbl>
              <a:tblPr firstRow="1" bandRow="1">
                <a:tableStyleId>{5C22544A-7EE6-4342-B048-85BDC9FD1C3A}</a:tableStyleId>
              </a:tblPr>
              <a:tblGrid>
                <a:gridCol w="2214546"/>
              </a:tblGrid>
              <a:tr h="2643206">
                <a:tc>
                  <a:txBody>
                    <a:bodyPr/>
                    <a:lstStyle/>
                    <a:p>
                      <a:pPr algn="r"/>
                      <a:endParaRPr lang="es-ES" dirty="0"/>
                    </a:p>
                  </a:txBody>
                  <a:tcPr>
                    <a:solidFill>
                      <a:schemeClr val="accent6">
                        <a:lumMod val="60000"/>
                        <a:lumOff val="40000"/>
                      </a:schemeClr>
                    </a:solidFill>
                  </a:tcPr>
                </a:tc>
              </a:tr>
            </a:tbl>
          </a:graphicData>
        </a:graphic>
      </p:graphicFrame>
      <p:sp>
        <p:nvSpPr>
          <p:cNvPr id="22" name="26 Rectángulo"/>
          <p:cNvSpPr>
            <a:spLocks noChangeArrowheads="1"/>
          </p:cNvSpPr>
          <p:nvPr/>
        </p:nvSpPr>
        <p:spPr bwMode="auto">
          <a:xfrm>
            <a:off x="8810625" y="2267754"/>
            <a:ext cx="2000250" cy="1938992"/>
          </a:xfrm>
          <a:prstGeom prst="rect">
            <a:avLst/>
          </a:prstGeom>
          <a:noFill/>
          <a:ln w="9525">
            <a:noFill/>
            <a:miter lim="800000"/>
            <a:headEnd/>
            <a:tailEnd/>
          </a:ln>
        </p:spPr>
        <p:txBody>
          <a:bodyPr wrap="square">
            <a:spAutoFit/>
          </a:bodyPr>
          <a:lstStyle/>
          <a:p>
            <a:pPr marL="171450" indent="-171450" algn="just" fontAlgn="ctr">
              <a:buFont typeface="Arial" panose="020B0604020202020204" pitchFamily="34" charset="0"/>
              <a:buChar char="•"/>
            </a:pPr>
            <a:r>
              <a:rPr lang="es-BO" sz="1200" dirty="0">
                <a:solidFill>
                  <a:srgbClr val="000000"/>
                </a:solidFill>
                <a:latin typeface="Arial Narrow" pitchFamily="34" charset="0"/>
              </a:rPr>
              <a:t>Supervisión de la implementación de los Lineamientos del PAI Frutas y Hortalizas, en 3 </a:t>
            </a:r>
            <a:r>
              <a:rPr lang="es-BO" sz="1200" dirty="0" smtClean="0">
                <a:solidFill>
                  <a:srgbClr val="000000"/>
                </a:solidFill>
                <a:latin typeface="Arial Narrow" pitchFamily="34" charset="0"/>
              </a:rPr>
              <a:t>cultivos.</a:t>
            </a:r>
          </a:p>
          <a:p>
            <a:pPr marL="171450" indent="-171450" algn="just" fontAlgn="ctr">
              <a:buFont typeface="Arial" panose="020B0604020202020204" pitchFamily="34" charset="0"/>
              <a:buChar char="•"/>
            </a:pPr>
            <a:r>
              <a:rPr lang="es-BO" sz="1200" dirty="0" smtClean="0">
                <a:solidFill>
                  <a:srgbClr val="000000"/>
                </a:solidFill>
                <a:latin typeface="Arial Narrow" pitchFamily="34" charset="0"/>
              </a:rPr>
              <a:t>Elaboración de Manuales de BPA en productos priorizados (Quinua, Cacao, Tomate, Vid, entre otros).</a:t>
            </a:r>
          </a:p>
          <a:p>
            <a:pPr marL="171450" indent="-171450" algn="just" fontAlgn="ctr">
              <a:buFont typeface="Arial" panose="020B0604020202020204" pitchFamily="34" charset="0"/>
              <a:buChar char="•"/>
            </a:pPr>
            <a:r>
              <a:rPr lang="es-BO" sz="1200" dirty="0" smtClean="0">
                <a:solidFill>
                  <a:srgbClr val="000000"/>
                </a:solidFill>
                <a:latin typeface="Arial Narrow" pitchFamily="34" charset="0"/>
              </a:rPr>
              <a:t>Las Gobernaciones Inician la implementación.</a:t>
            </a:r>
            <a:endParaRPr lang="es-BO" sz="1200" dirty="0">
              <a:solidFill>
                <a:srgbClr val="000000"/>
              </a:solidFill>
              <a:latin typeface="Arial Narrow" pitchFamily="34" charset="0"/>
            </a:endParaRPr>
          </a:p>
        </p:txBody>
      </p:sp>
      <p:sp>
        <p:nvSpPr>
          <p:cNvPr id="23" name="36 Rectángulo"/>
          <p:cNvSpPr/>
          <p:nvPr/>
        </p:nvSpPr>
        <p:spPr>
          <a:xfrm>
            <a:off x="9164359" y="1573808"/>
            <a:ext cx="1357313" cy="500062"/>
          </a:xfrm>
          <a:prstGeom prst="rect">
            <a:avLst/>
          </a:prstGeom>
          <a:solidFill>
            <a:schemeClr val="accent6">
              <a:lumMod val="60000"/>
              <a:lumOff val="40000"/>
            </a:schemeClr>
          </a:solidFill>
        </p:spPr>
        <p:style>
          <a:lnRef idx="1">
            <a:schemeClr val="accent3"/>
          </a:lnRef>
          <a:fillRef idx="2">
            <a:schemeClr val="accent3"/>
          </a:fillRef>
          <a:effectRef idx="1">
            <a:schemeClr val="accent3"/>
          </a:effectRef>
          <a:fontRef idx="minor">
            <a:schemeClr val="dk1"/>
          </a:fontRef>
        </p:style>
        <p:txBody>
          <a:bodyPr anchor="ctr"/>
          <a:lstStyle/>
          <a:p>
            <a:pPr algn="ctr">
              <a:defRPr/>
            </a:pPr>
            <a:r>
              <a:rPr lang="es-BO" sz="1600" b="1" dirty="0">
                <a:solidFill>
                  <a:schemeClr val="tx1"/>
                </a:solidFill>
                <a:latin typeface="Calibri"/>
              </a:rPr>
              <a:t>PAI Frutas y Hortalizas</a:t>
            </a:r>
          </a:p>
        </p:txBody>
      </p:sp>
      <p:sp>
        <p:nvSpPr>
          <p:cNvPr id="24" name="37 CuadroTexto"/>
          <p:cNvSpPr txBox="1"/>
          <p:nvPr/>
        </p:nvSpPr>
        <p:spPr>
          <a:xfrm>
            <a:off x="3719494" y="3950072"/>
            <a:ext cx="4000528" cy="369332"/>
          </a:xfrm>
          <a:prstGeom prst="rect">
            <a:avLst/>
          </a:prstGeom>
          <a:noFill/>
        </p:spPr>
        <p:txBody>
          <a:bodyPr>
            <a:spAutoFit/>
            <a:scene3d>
              <a:camera prst="orthographicFront">
                <a:rot lat="0" lon="600000" rev="0"/>
              </a:camera>
              <a:lightRig rig="threePt" dir="t"/>
            </a:scene3d>
          </a:bodyPr>
          <a:lstStyle/>
          <a:p>
            <a:pPr algn="ctr">
              <a:defRPr/>
            </a:pPr>
            <a:r>
              <a:rPr lang="es-ES" dirty="0">
                <a:solidFill>
                  <a:srgbClr val="C00000"/>
                </a:solidFill>
                <a:effectLst>
                  <a:outerShdw blurRad="50800" dist="50800" dir="5400000" algn="ctr" rotWithShape="0">
                    <a:srgbClr val="C00000"/>
                  </a:outerShdw>
                </a:effectLst>
              </a:rPr>
              <a:t>CADENA ALIMENTARIA</a:t>
            </a:r>
          </a:p>
        </p:txBody>
      </p:sp>
      <p:sp>
        <p:nvSpPr>
          <p:cNvPr id="25" name="38 Elipse"/>
          <p:cNvSpPr/>
          <p:nvPr/>
        </p:nvSpPr>
        <p:spPr>
          <a:xfrm rot="20566459">
            <a:off x="1719460" y="4019550"/>
            <a:ext cx="2643188" cy="136683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sp>
        <p:nvSpPr>
          <p:cNvPr id="26" name="34 Rectángulo"/>
          <p:cNvSpPr/>
          <p:nvPr/>
        </p:nvSpPr>
        <p:spPr>
          <a:xfrm>
            <a:off x="8666956" y="4614674"/>
            <a:ext cx="2285984" cy="2071702"/>
          </a:xfrm>
          <a:prstGeom prst="rect">
            <a:avLst/>
          </a:prstGeom>
          <a:solidFill>
            <a:schemeClr val="accent3">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just" eaLnBrk="0" hangingPunct="0"/>
            <a:r>
              <a:rPr lang="es-ES_tradnl" sz="1600" dirty="0" smtClean="0">
                <a:solidFill>
                  <a:schemeClr val="tx1"/>
                </a:solidFill>
                <a:latin typeface="Arial Narrow" pitchFamily="34" charset="0"/>
                <a:cs typeface="Times New Roman" pitchFamily="18" charset="0"/>
              </a:rPr>
              <a:t>Promover el manejo responsable de los hatos productivos, concientizando a los productores sobre la importancia de la producción higiénico sanitaria.</a:t>
            </a:r>
            <a:endParaRPr lang="es-ES_tradnl" sz="1600" dirty="0">
              <a:solidFill>
                <a:schemeClr val="tx1"/>
              </a:solidFill>
            </a:endParaRPr>
          </a:p>
        </p:txBody>
      </p:sp>
    </p:spTree>
    <p:extLst>
      <p:ext uri="{BB962C8B-B14F-4D97-AF65-F5344CB8AC3E}">
        <p14:creationId xmlns:p14="http://schemas.microsoft.com/office/powerpoint/2010/main" val="2235807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custDataLst>
              <p:tags r:id="rId1"/>
            </p:custDataLst>
          </p:nvPr>
        </p:nvPicPr>
        <p:blipFill>
          <a:blip r:embed="rId3" cstate="print">
            <a:extLst>
              <a:ext uri="{28A0092B-C50C-407E-A947-70E740481C1C}">
                <a14:useLocalDpi xmlns:a14="http://schemas.microsoft.com/office/drawing/2010/main" val="0"/>
              </a:ext>
            </a:extLst>
          </a:blip>
          <a:stretch>
            <a:fillRect/>
          </a:stretch>
        </p:blipFill>
        <p:spPr>
          <a:xfrm>
            <a:off x="4879926" y="1484944"/>
            <a:ext cx="2566123" cy="4905374"/>
          </a:xfrm>
          <a:prstGeom prst="rect">
            <a:avLst/>
          </a:prstGeom>
          <a:effectLst>
            <a:outerShdw blurRad="50800" dist="38100" dir="2700000" algn="tl">
              <a:prstClr val="black">
                <a:alpha val="40000"/>
              </a:prstClr>
            </a:outerShdw>
          </a:effectLst>
        </p:spPr>
      </p:pic>
      <p:sp>
        <p:nvSpPr>
          <p:cNvPr id="5" name="CuadroTexto 4"/>
          <p:cNvSpPr txBox="1"/>
          <p:nvPr/>
        </p:nvSpPr>
        <p:spPr>
          <a:xfrm>
            <a:off x="5359821" y="3369481"/>
            <a:ext cx="1769112" cy="584775"/>
          </a:xfrm>
          <a:prstGeom prst="rect">
            <a:avLst/>
          </a:prstGeom>
          <a:noFill/>
        </p:spPr>
        <p:txBody>
          <a:bodyPr wrap="square" rtlCol="0">
            <a:spAutoFit/>
          </a:bodyPr>
          <a:lstStyle/>
          <a:p>
            <a:r>
              <a:rPr lang="es-ES" sz="3200" b="1" dirty="0" smtClean="0"/>
              <a:t>Gracias…</a:t>
            </a:r>
            <a:endParaRPr lang="es-ES" sz="3200" b="1" dirty="0"/>
          </a:p>
        </p:txBody>
      </p:sp>
      <p:pic>
        <p:nvPicPr>
          <p:cNvPr id="6" name="Imagen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59285" y="2550780"/>
            <a:ext cx="272899" cy="266275"/>
          </a:xfrm>
          <a:prstGeom prst="rect">
            <a:avLst/>
          </a:prstGeom>
        </p:spPr>
      </p:pic>
    </p:spTree>
    <p:extLst>
      <p:ext uri="{BB962C8B-B14F-4D97-AF65-F5344CB8AC3E}">
        <p14:creationId xmlns:p14="http://schemas.microsoft.com/office/powerpoint/2010/main" val="35159270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05970" y="723684"/>
            <a:ext cx="9949001" cy="6002921"/>
          </a:xfrm>
          <a:prstGeom prst="rect">
            <a:avLst/>
          </a:prstGeom>
          <a:noFill/>
          <a:extLst>
            <a:ext uri="{909E8E84-426E-40DD-AFC4-6F175D3DCCD1}">
              <a14:hiddenFill xmlns:a14="http://schemas.microsoft.com/office/drawing/2010/main">
                <a:solidFill>
                  <a:srgbClr val="FFFFFF"/>
                </a:solidFill>
              </a14:hiddenFill>
            </a:ext>
          </a:extLst>
        </p:spPr>
      </p:pic>
      <p:sp>
        <p:nvSpPr>
          <p:cNvPr id="4" name="Rectángulo 3"/>
          <p:cNvSpPr/>
          <p:nvPr/>
        </p:nvSpPr>
        <p:spPr>
          <a:xfrm>
            <a:off x="8969487" y="-54592"/>
            <a:ext cx="3219151" cy="830997"/>
          </a:xfrm>
          <a:prstGeom prst="rect">
            <a:avLst/>
          </a:prstGeom>
          <a:noFill/>
        </p:spPr>
        <p:txBody>
          <a:bodyPr wrap="none" lIns="91440" tIns="45720" rIns="91440" bIns="45720">
            <a:spAutoFit/>
          </a:bodyPr>
          <a:lstStyle/>
          <a:p>
            <a:pPr algn="ctr"/>
            <a:r>
              <a:rPr lang="es-ES" sz="4800" b="1" dirty="0" smtClean="0">
                <a:ln w="0"/>
                <a:solidFill>
                  <a:srgbClr val="003300"/>
                </a:solidFill>
                <a:effectLst>
                  <a:outerShdw blurRad="38100" dist="38100" dir="2700000" algn="tl">
                    <a:srgbClr val="000000">
                      <a:alpha val="43137"/>
                    </a:srgbClr>
                  </a:outerShdw>
                </a:effectLst>
                <a:latin typeface="Agency FB" panose="020B0503020202020204" pitchFamily="34" charset="0"/>
              </a:rPr>
              <a:t>ORGANIGRAMA</a:t>
            </a:r>
            <a:endParaRPr lang="es-ES" sz="4800" b="1" cap="none" spc="0" dirty="0">
              <a:ln w="0"/>
              <a:solidFill>
                <a:srgbClr val="003300"/>
              </a:solidFill>
              <a:effectLst>
                <a:outerShdw blurRad="38100" dist="38100" dir="2700000" algn="tl">
                  <a:srgbClr val="000000">
                    <a:alpha val="43137"/>
                  </a:srgbClr>
                </a:outerShdw>
              </a:effectLst>
              <a:latin typeface="Agency FB" panose="020B0503020202020204" pitchFamily="34" charset="0"/>
            </a:endParaRPr>
          </a:p>
        </p:txBody>
      </p:sp>
    </p:spTree>
    <p:extLst>
      <p:ext uri="{BB962C8B-B14F-4D97-AF65-F5344CB8AC3E}">
        <p14:creationId xmlns:p14="http://schemas.microsoft.com/office/powerpoint/2010/main" val="269193458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2 Título"/>
          <p:cNvSpPr txBox="1">
            <a:spLocks/>
          </p:cNvSpPr>
          <p:nvPr/>
        </p:nvSpPr>
        <p:spPr>
          <a:xfrm>
            <a:off x="467955" y="518227"/>
            <a:ext cx="4942383" cy="14711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endParaRPr lang="es-BO" sz="1800" b="1" dirty="0">
              <a:solidFill>
                <a:srgbClr val="990000"/>
              </a:solidFill>
              <a:effectLst>
                <a:outerShdw blurRad="38100" dist="38100" dir="2700000" algn="tl">
                  <a:srgbClr val="000000">
                    <a:alpha val="43137"/>
                  </a:srgbClr>
                </a:outerShdw>
              </a:effectLst>
              <a:latin typeface="Arial" pitchFamily="34" charset="0"/>
              <a:cs typeface="Arial" pitchFamily="34" charset="0"/>
            </a:endParaRPr>
          </a:p>
        </p:txBody>
      </p:sp>
      <p:pic>
        <p:nvPicPr>
          <p:cNvPr id="6" name="Imagen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10338" y="824247"/>
            <a:ext cx="6781661" cy="6181859"/>
          </a:xfrm>
          <a:prstGeom prst="rect">
            <a:avLst/>
          </a:prstGeom>
        </p:spPr>
      </p:pic>
      <p:sp>
        <p:nvSpPr>
          <p:cNvPr id="7" name="2 Título"/>
          <p:cNvSpPr txBox="1">
            <a:spLocks/>
          </p:cNvSpPr>
          <p:nvPr/>
        </p:nvSpPr>
        <p:spPr>
          <a:xfrm>
            <a:off x="6009546" y="518227"/>
            <a:ext cx="4942383" cy="14711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s-BO" sz="1800" b="1" dirty="0" smtClean="0">
                <a:solidFill>
                  <a:srgbClr val="990000"/>
                </a:solidFill>
                <a:effectLst>
                  <a:outerShdw blurRad="38100" dist="38100" dir="2700000" algn="tl">
                    <a:srgbClr val="000000">
                      <a:alpha val="43137"/>
                    </a:srgbClr>
                  </a:outerShdw>
                </a:effectLst>
                <a:latin typeface="Arial" pitchFamily="34" charset="0"/>
                <a:cs typeface="Arial" pitchFamily="34" charset="0"/>
              </a:rPr>
              <a:t>MAPA GEOREFERENCIADO DE COBERTURA INSTITUCIONAL (SENASAG) 2017</a:t>
            </a:r>
            <a:endParaRPr lang="es-BO" sz="1800" b="1" dirty="0">
              <a:solidFill>
                <a:srgbClr val="990000"/>
              </a:solidFill>
              <a:effectLst>
                <a:outerShdw blurRad="38100" dist="38100" dir="2700000" algn="tl">
                  <a:srgbClr val="000000">
                    <a:alpha val="43137"/>
                  </a:srgbClr>
                </a:outerShdw>
              </a:effectLst>
              <a:latin typeface="Arial" pitchFamily="34" charset="0"/>
              <a:cs typeface="Arial" pitchFamily="34" charset="0"/>
            </a:endParaRPr>
          </a:p>
        </p:txBody>
      </p:sp>
      <p:sp>
        <p:nvSpPr>
          <p:cNvPr id="8" name="Rectángulo 7"/>
          <p:cNvSpPr/>
          <p:nvPr/>
        </p:nvSpPr>
        <p:spPr>
          <a:xfrm>
            <a:off x="4417781" y="23446"/>
            <a:ext cx="6825908" cy="707886"/>
          </a:xfrm>
          <a:prstGeom prst="rect">
            <a:avLst/>
          </a:prstGeom>
          <a:noFill/>
        </p:spPr>
        <p:txBody>
          <a:bodyPr wrap="none" lIns="91440" tIns="45720" rIns="91440" bIns="45720">
            <a:spAutoFit/>
          </a:bodyPr>
          <a:lstStyle/>
          <a:p>
            <a:pPr algn="ctr"/>
            <a:r>
              <a:rPr lang="es-ES" sz="4000" b="1" dirty="0" smtClean="0">
                <a:ln w="0"/>
                <a:solidFill>
                  <a:srgbClr val="003300"/>
                </a:solidFill>
                <a:effectLst>
                  <a:outerShdw blurRad="38100" dist="38100" dir="2700000" algn="tl">
                    <a:srgbClr val="000000">
                      <a:alpha val="43137"/>
                    </a:srgbClr>
                  </a:outerShdw>
                </a:effectLst>
                <a:latin typeface="Agency FB" panose="020B0503020202020204" pitchFamily="34" charset="0"/>
              </a:rPr>
              <a:t>ESTRUCTURA SANITARIA DEL SERVICIO</a:t>
            </a:r>
            <a:endParaRPr lang="es-ES" sz="4000" b="1" cap="none" spc="0" dirty="0">
              <a:ln w="0"/>
              <a:solidFill>
                <a:srgbClr val="003300"/>
              </a:solidFill>
              <a:effectLst>
                <a:outerShdw blurRad="38100" dist="38100" dir="2700000" algn="tl">
                  <a:srgbClr val="000000">
                    <a:alpha val="43137"/>
                  </a:srgbClr>
                </a:outerShdw>
              </a:effectLst>
              <a:latin typeface="Agency FB" panose="020B0503020202020204" pitchFamily="34" charset="0"/>
            </a:endParaRPr>
          </a:p>
        </p:txBody>
      </p:sp>
      <p:graphicFrame>
        <p:nvGraphicFramePr>
          <p:cNvPr id="2" name="Tabla 1"/>
          <p:cNvGraphicFramePr>
            <a:graphicFrameLocks noGrp="1"/>
          </p:cNvGraphicFramePr>
          <p:nvPr>
            <p:extLst/>
          </p:nvPr>
        </p:nvGraphicFramePr>
        <p:xfrm>
          <a:off x="243743" y="1295493"/>
          <a:ext cx="4312915" cy="1188631"/>
        </p:xfrm>
        <a:graphic>
          <a:graphicData uri="http://schemas.openxmlformats.org/drawingml/2006/table">
            <a:tbl>
              <a:tblPr>
                <a:tableStyleId>{E8B1032C-EA38-4F05-BA0D-38AFFFC7BED3}</a:tableStyleId>
              </a:tblPr>
              <a:tblGrid>
                <a:gridCol w="2710472"/>
                <a:gridCol w="1602443"/>
              </a:tblGrid>
              <a:tr h="316585">
                <a:tc gridSpan="2">
                  <a:txBody>
                    <a:bodyPr/>
                    <a:lstStyle/>
                    <a:p>
                      <a:pPr algn="ctr" rtl="0" fontAlgn="b"/>
                      <a:r>
                        <a:rPr lang="es-BO" sz="1600" b="1" u="none" strike="noStrike" dirty="0">
                          <a:effectLst/>
                        </a:rPr>
                        <a:t>RECURSOS HUMANOS</a:t>
                      </a:r>
                      <a:endParaRPr lang="es-BO" sz="1600" b="1" i="0" u="none" strike="noStrike" dirty="0">
                        <a:solidFill>
                          <a:srgbClr val="000000"/>
                        </a:solidFill>
                        <a:effectLst/>
                        <a:latin typeface="Calibri" panose="020F0502020204030204" pitchFamily="34" charset="0"/>
                      </a:endParaRPr>
                    </a:p>
                  </a:txBody>
                  <a:tcPr marL="9525" marR="9525" marT="9525" marB="0" anchor="b"/>
                </a:tc>
                <a:tc hMerge="1">
                  <a:txBody>
                    <a:bodyPr/>
                    <a:lstStyle/>
                    <a:p>
                      <a:endParaRPr lang="es-BO"/>
                    </a:p>
                  </a:txBody>
                  <a:tcPr/>
                </a:tc>
              </a:tr>
              <a:tr h="290682">
                <a:tc>
                  <a:txBody>
                    <a:bodyPr/>
                    <a:lstStyle/>
                    <a:p>
                      <a:pPr algn="l" rtl="0" fontAlgn="b"/>
                      <a:r>
                        <a:rPr lang="es-BO" sz="1600" u="none" strike="noStrike">
                          <a:effectLst/>
                        </a:rPr>
                        <a:t>PERSONAL TECNICO</a:t>
                      </a:r>
                      <a:endParaRPr lang="es-BO" sz="1600" b="0" i="0" u="none" strike="noStrike">
                        <a:solidFill>
                          <a:srgbClr val="000000"/>
                        </a:solidFill>
                        <a:effectLst/>
                        <a:latin typeface="Calibri" panose="020F0502020204030204" pitchFamily="34" charset="0"/>
                      </a:endParaRPr>
                    </a:p>
                  </a:txBody>
                  <a:tcPr marL="9525" marR="9525" marT="9525" marB="0" anchor="b"/>
                </a:tc>
                <a:tc>
                  <a:txBody>
                    <a:bodyPr/>
                    <a:lstStyle/>
                    <a:p>
                      <a:pPr algn="r" rtl="0" fontAlgn="b"/>
                      <a:r>
                        <a:rPr lang="es-BO" sz="1600" u="none" strike="noStrike" dirty="0">
                          <a:effectLst/>
                        </a:rPr>
                        <a:t>661</a:t>
                      </a:r>
                      <a:endParaRPr lang="es-BO" sz="1600" b="0" i="0" u="none" strike="noStrike" dirty="0">
                        <a:solidFill>
                          <a:srgbClr val="000000"/>
                        </a:solidFill>
                        <a:effectLst/>
                        <a:latin typeface="Calibri" panose="020F0502020204030204" pitchFamily="34" charset="0"/>
                      </a:endParaRPr>
                    </a:p>
                  </a:txBody>
                  <a:tcPr marL="9525" marR="9525" marT="9525" marB="0" anchor="b"/>
                </a:tc>
              </a:tr>
              <a:tr h="290682">
                <a:tc>
                  <a:txBody>
                    <a:bodyPr/>
                    <a:lstStyle/>
                    <a:p>
                      <a:pPr algn="l" rtl="0" fontAlgn="b"/>
                      <a:r>
                        <a:rPr lang="es-BO" sz="1600" u="none" strike="noStrike">
                          <a:effectLst/>
                        </a:rPr>
                        <a:t>PERSONAL ADMINISTRATIVO</a:t>
                      </a:r>
                      <a:endParaRPr lang="es-BO" sz="1600" b="0" i="0" u="none" strike="noStrike">
                        <a:solidFill>
                          <a:srgbClr val="000000"/>
                        </a:solidFill>
                        <a:effectLst/>
                        <a:latin typeface="Calibri" panose="020F0502020204030204" pitchFamily="34" charset="0"/>
                      </a:endParaRPr>
                    </a:p>
                  </a:txBody>
                  <a:tcPr marL="9525" marR="9525" marT="9525" marB="0" anchor="b"/>
                </a:tc>
                <a:tc>
                  <a:txBody>
                    <a:bodyPr/>
                    <a:lstStyle/>
                    <a:p>
                      <a:pPr algn="r" rtl="0" fontAlgn="b"/>
                      <a:r>
                        <a:rPr lang="es-BO" sz="1600" u="none" strike="noStrike" dirty="0">
                          <a:effectLst/>
                        </a:rPr>
                        <a:t>216</a:t>
                      </a:r>
                      <a:endParaRPr lang="es-BO" sz="1600" b="0" i="0" u="none" strike="noStrike" dirty="0">
                        <a:solidFill>
                          <a:srgbClr val="000000"/>
                        </a:solidFill>
                        <a:effectLst/>
                        <a:latin typeface="Calibri" panose="020F0502020204030204" pitchFamily="34" charset="0"/>
                      </a:endParaRPr>
                    </a:p>
                  </a:txBody>
                  <a:tcPr marL="9525" marR="9525" marT="9525" marB="0" anchor="b"/>
                </a:tc>
              </a:tr>
              <a:tr h="290682">
                <a:tc>
                  <a:txBody>
                    <a:bodyPr/>
                    <a:lstStyle/>
                    <a:p>
                      <a:pPr algn="l" rtl="0" fontAlgn="b"/>
                      <a:r>
                        <a:rPr lang="es-BO" sz="1600" u="none" strike="noStrike">
                          <a:effectLst/>
                        </a:rPr>
                        <a:t>SERVIDORES PUBLICOS</a:t>
                      </a:r>
                      <a:endParaRPr lang="es-BO" sz="1600" b="1" i="0" u="none" strike="noStrike">
                        <a:solidFill>
                          <a:srgbClr val="000000"/>
                        </a:solidFill>
                        <a:effectLst/>
                        <a:latin typeface="Calibri" panose="020F0502020204030204" pitchFamily="34" charset="0"/>
                      </a:endParaRPr>
                    </a:p>
                  </a:txBody>
                  <a:tcPr marL="9525" marR="9525" marT="9525" marB="0" anchor="b"/>
                </a:tc>
                <a:tc>
                  <a:txBody>
                    <a:bodyPr/>
                    <a:lstStyle/>
                    <a:p>
                      <a:pPr algn="r" rtl="0" fontAlgn="b"/>
                      <a:r>
                        <a:rPr lang="es-BO" sz="1600" u="none" strike="noStrike" dirty="0">
                          <a:effectLst/>
                        </a:rPr>
                        <a:t>877</a:t>
                      </a:r>
                      <a:endParaRPr lang="es-BO" sz="1600" b="1" i="0" u="none" strike="noStrike" dirty="0">
                        <a:solidFill>
                          <a:srgbClr val="000000"/>
                        </a:solidFill>
                        <a:effectLst/>
                        <a:latin typeface="Calibri" panose="020F0502020204030204" pitchFamily="34" charset="0"/>
                      </a:endParaRPr>
                    </a:p>
                  </a:txBody>
                  <a:tcPr marL="9525" marR="9525" marT="9525" marB="0" anchor="b"/>
                </a:tc>
              </a:tr>
            </a:tbl>
          </a:graphicData>
        </a:graphic>
      </p:graphicFrame>
      <p:graphicFrame>
        <p:nvGraphicFramePr>
          <p:cNvPr id="9" name="Gráfico 8"/>
          <p:cNvGraphicFramePr>
            <a:graphicFrameLocks/>
          </p:cNvGraphicFramePr>
          <p:nvPr>
            <p:extLst/>
          </p:nvPr>
        </p:nvGraphicFramePr>
        <p:xfrm>
          <a:off x="296212" y="2878015"/>
          <a:ext cx="4572000" cy="2743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373522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7901512" y="0"/>
            <a:ext cx="4219425" cy="707886"/>
          </a:xfrm>
          <a:prstGeom prst="rect">
            <a:avLst/>
          </a:prstGeom>
          <a:noFill/>
        </p:spPr>
        <p:txBody>
          <a:bodyPr wrap="none" lIns="91440" tIns="45720" rIns="91440" bIns="45720">
            <a:spAutoFit/>
          </a:bodyPr>
          <a:lstStyle/>
          <a:p>
            <a:pPr algn="ctr"/>
            <a:r>
              <a:rPr lang="es-ES" sz="4000" b="1" dirty="0" smtClean="0">
                <a:ln w="0"/>
                <a:solidFill>
                  <a:srgbClr val="003300"/>
                </a:solidFill>
                <a:effectLst>
                  <a:outerShdw blurRad="38100" dist="38100" dir="2700000" algn="tl">
                    <a:srgbClr val="000000">
                      <a:alpha val="43137"/>
                    </a:srgbClr>
                  </a:outerShdw>
                </a:effectLst>
                <a:latin typeface="Agency FB" panose="020B0503020202020204" pitchFamily="34" charset="0"/>
              </a:rPr>
              <a:t>PRESUPUESTO VIGENTE</a:t>
            </a:r>
            <a:endParaRPr lang="es-ES" sz="4000" b="1" cap="none" spc="0" dirty="0">
              <a:ln w="0"/>
              <a:solidFill>
                <a:srgbClr val="003300"/>
              </a:solidFill>
              <a:effectLst>
                <a:outerShdw blurRad="38100" dist="38100" dir="2700000" algn="tl">
                  <a:srgbClr val="000000">
                    <a:alpha val="43137"/>
                  </a:srgbClr>
                </a:outerShdw>
              </a:effectLst>
              <a:latin typeface="Agency FB" panose="020B0503020202020204" pitchFamily="34" charset="0"/>
            </a:endParaRPr>
          </a:p>
        </p:txBody>
      </p:sp>
      <p:sp>
        <p:nvSpPr>
          <p:cNvPr id="10" name="1 Título"/>
          <p:cNvSpPr txBox="1">
            <a:spLocks/>
          </p:cNvSpPr>
          <p:nvPr/>
        </p:nvSpPr>
        <p:spPr bwMode="auto">
          <a:xfrm>
            <a:off x="1413764" y="1254580"/>
            <a:ext cx="5316584" cy="823140"/>
          </a:xfrm>
          <a:prstGeom prst="rect">
            <a:avLst/>
          </a:prstGeom>
          <a:noFill/>
          <a:ln>
            <a:noFill/>
            <a:headEnd/>
            <a:tailEnd/>
          </a:ln>
          <a:extLst/>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anchor="ctr" anchorCtr="0" compatLnSpc="1">
            <a:prstTxWarp prst="textNoShape">
              <a:avLst/>
            </a:prstTxWarp>
            <a:noAutofit/>
          </a:bodyPr>
          <a:lstStyle>
            <a:lvl1pPr algn="ctr" rtl="0" eaLnBrk="0" fontAlgn="base" hangingPunct="0">
              <a:spcBef>
                <a:spcPct val="0"/>
              </a:spcBef>
              <a:spcAft>
                <a:spcPct val="0"/>
              </a:spcAft>
              <a:defRPr sz="4400" kern="1200">
                <a:solidFill>
                  <a:schemeClr val="dk1"/>
                </a:solidFill>
                <a:latin typeface="+mn-lt"/>
                <a:ea typeface="+mn-ea"/>
                <a:cs typeface="+mn-cs"/>
              </a:defRPr>
            </a:lvl1pPr>
            <a:lvl2pPr algn="ctr" rtl="0" eaLnBrk="0" fontAlgn="base" hangingPunct="0">
              <a:spcBef>
                <a:spcPct val="0"/>
              </a:spcBef>
              <a:spcAft>
                <a:spcPct val="0"/>
              </a:spcAft>
              <a:defRPr sz="4400">
                <a:solidFill>
                  <a:schemeClr val="dk1"/>
                </a:solidFill>
                <a:latin typeface="+mn-lt"/>
                <a:ea typeface="+mn-ea"/>
                <a:cs typeface="+mn-cs"/>
              </a:defRPr>
            </a:lvl2pPr>
            <a:lvl3pPr algn="ctr" rtl="0" eaLnBrk="0" fontAlgn="base" hangingPunct="0">
              <a:spcBef>
                <a:spcPct val="0"/>
              </a:spcBef>
              <a:spcAft>
                <a:spcPct val="0"/>
              </a:spcAft>
              <a:defRPr sz="4400">
                <a:solidFill>
                  <a:schemeClr val="dk1"/>
                </a:solidFill>
                <a:latin typeface="+mn-lt"/>
                <a:ea typeface="+mn-ea"/>
                <a:cs typeface="+mn-cs"/>
              </a:defRPr>
            </a:lvl3pPr>
            <a:lvl4pPr algn="ctr" rtl="0" eaLnBrk="0" fontAlgn="base" hangingPunct="0">
              <a:spcBef>
                <a:spcPct val="0"/>
              </a:spcBef>
              <a:spcAft>
                <a:spcPct val="0"/>
              </a:spcAft>
              <a:defRPr sz="4400">
                <a:solidFill>
                  <a:schemeClr val="dk1"/>
                </a:solidFill>
                <a:latin typeface="+mn-lt"/>
                <a:ea typeface="+mn-ea"/>
                <a:cs typeface="+mn-cs"/>
              </a:defRPr>
            </a:lvl4pPr>
            <a:lvl5pPr algn="ctr" rtl="0" eaLnBrk="0" fontAlgn="base" hangingPunct="0">
              <a:spcBef>
                <a:spcPct val="0"/>
              </a:spcBef>
              <a:spcAft>
                <a:spcPct val="0"/>
              </a:spcAft>
              <a:defRPr sz="4400">
                <a:solidFill>
                  <a:schemeClr val="dk1"/>
                </a:solidFill>
                <a:latin typeface="+mn-lt"/>
                <a:ea typeface="+mn-ea"/>
                <a:cs typeface="+mn-cs"/>
              </a:defRPr>
            </a:lvl5pPr>
            <a:lvl6pPr marL="457200" algn="ctr" rtl="0" fontAlgn="base">
              <a:spcBef>
                <a:spcPct val="0"/>
              </a:spcBef>
              <a:spcAft>
                <a:spcPct val="0"/>
              </a:spcAft>
              <a:defRPr sz="4400">
                <a:solidFill>
                  <a:schemeClr val="dk1"/>
                </a:solidFill>
                <a:latin typeface="+mn-lt"/>
                <a:ea typeface="+mn-ea"/>
                <a:cs typeface="+mn-cs"/>
              </a:defRPr>
            </a:lvl6pPr>
            <a:lvl7pPr marL="914400" algn="ctr" rtl="0" fontAlgn="base">
              <a:spcBef>
                <a:spcPct val="0"/>
              </a:spcBef>
              <a:spcAft>
                <a:spcPct val="0"/>
              </a:spcAft>
              <a:defRPr sz="4400">
                <a:solidFill>
                  <a:schemeClr val="dk1"/>
                </a:solidFill>
                <a:latin typeface="+mn-lt"/>
                <a:ea typeface="+mn-ea"/>
                <a:cs typeface="+mn-cs"/>
              </a:defRPr>
            </a:lvl7pPr>
            <a:lvl8pPr marL="1371600" algn="ctr" rtl="0" fontAlgn="base">
              <a:spcBef>
                <a:spcPct val="0"/>
              </a:spcBef>
              <a:spcAft>
                <a:spcPct val="0"/>
              </a:spcAft>
              <a:defRPr sz="4400">
                <a:solidFill>
                  <a:schemeClr val="dk1"/>
                </a:solidFill>
                <a:latin typeface="+mn-lt"/>
                <a:ea typeface="+mn-ea"/>
                <a:cs typeface="+mn-cs"/>
              </a:defRPr>
            </a:lvl8pPr>
            <a:lvl9pPr marL="1828800" algn="ctr" rtl="0" fontAlgn="base">
              <a:spcBef>
                <a:spcPct val="0"/>
              </a:spcBef>
              <a:spcAft>
                <a:spcPct val="0"/>
              </a:spcAft>
              <a:defRPr sz="4400">
                <a:solidFill>
                  <a:schemeClr val="dk1"/>
                </a:solidFill>
                <a:latin typeface="+mn-lt"/>
                <a:ea typeface="+mn-ea"/>
                <a:cs typeface="+mn-cs"/>
              </a:defRPr>
            </a:lvl9pPr>
          </a:lstStyle>
          <a:p>
            <a:pPr eaLnBrk="1" fontAlgn="auto" hangingPunct="1">
              <a:spcAft>
                <a:spcPts val="0"/>
              </a:spcAft>
              <a:defRPr/>
            </a:pPr>
            <a:r>
              <a:rPr lang="es-ES" sz="2000" b="1" dirty="0" smtClean="0">
                <a:solidFill>
                  <a:schemeClr val="tx1"/>
                </a:solidFill>
              </a:rPr>
              <a:t>PRESUPUESTO POR FUENTE DE FINANCIAMIENTO</a:t>
            </a:r>
          </a:p>
          <a:p>
            <a:pPr eaLnBrk="1" fontAlgn="auto" hangingPunct="1">
              <a:spcAft>
                <a:spcPts val="0"/>
              </a:spcAft>
              <a:defRPr/>
            </a:pPr>
            <a:r>
              <a:rPr lang="es-ES" sz="2000" b="1" dirty="0" smtClean="0">
                <a:solidFill>
                  <a:schemeClr val="tx1"/>
                </a:solidFill>
              </a:rPr>
              <a:t>2017</a:t>
            </a:r>
          </a:p>
          <a:p>
            <a:pPr eaLnBrk="1" fontAlgn="auto" hangingPunct="1">
              <a:spcAft>
                <a:spcPts val="0"/>
              </a:spcAft>
              <a:defRPr/>
            </a:pPr>
            <a:r>
              <a:rPr lang="es-ES" sz="1200" b="1" dirty="0" smtClean="0">
                <a:solidFill>
                  <a:schemeClr val="tx1"/>
                </a:solidFill>
              </a:rPr>
              <a:t>(Expresado en Bolivianos)</a:t>
            </a:r>
          </a:p>
        </p:txBody>
      </p:sp>
      <p:graphicFrame>
        <p:nvGraphicFramePr>
          <p:cNvPr id="5" name="Tabla 4"/>
          <p:cNvGraphicFramePr>
            <a:graphicFrameLocks noGrp="1"/>
          </p:cNvGraphicFramePr>
          <p:nvPr>
            <p:extLst>
              <p:ext uri="{D42A27DB-BD31-4B8C-83A1-F6EECF244321}">
                <p14:modId xmlns:p14="http://schemas.microsoft.com/office/powerpoint/2010/main" val="1990629249"/>
              </p:ext>
            </p:extLst>
          </p:nvPr>
        </p:nvGraphicFramePr>
        <p:xfrm>
          <a:off x="190502" y="2429648"/>
          <a:ext cx="7975597" cy="2931653"/>
        </p:xfrm>
        <a:graphic>
          <a:graphicData uri="http://schemas.openxmlformats.org/drawingml/2006/table">
            <a:tbl>
              <a:tblPr>
                <a:effectLst>
                  <a:outerShdw blurRad="50800" dist="38100" algn="l" rotWithShape="0">
                    <a:prstClr val="black">
                      <a:alpha val="40000"/>
                    </a:prstClr>
                  </a:outerShdw>
                </a:effectLst>
                <a:tableStyleId>{5C22544A-7EE6-4342-B048-85BDC9FD1C3A}</a:tableStyleId>
              </a:tblPr>
              <a:tblGrid>
                <a:gridCol w="481834"/>
                <a:gridCol w="532551"/>
                <a:gridCol w="1920963"/>
                <a:gridCol w="1213951"/>
                <a:gridCol w="1195171"/>
                <a:gridCol w="1529342"/>
                <a:gridCol w="1101785"/>
              </a:tblGrid>
              <a:tr h="962585">
                <a:tc>
                  <a:txBody>
                    <a:bodyPr/>
                    <a:lstStyle/>
                    <a:p>
                      <a:pPr algn="ctr" rtl="0" fontAlgn="ctr"/>
                      <a:r>
                        <a:rPr lang="es-ES" sz="1200" b="1" u="none" strike="noStrike" dirty="0">
                          <a:solidFill>
                            <a:schemeClr val="tx1"/>
                          </a:solidFill>
                          <a:effectLst/>
                        </a:rPr>
                        <a:t>FTE.</a:t>
                      </a:r>
                      <a:endParaRPr lang="es-ES" sz="1200" b="1" i="0" u="none" strike="noStrike" dirty="0">
                        <a:solidFill>
                          <a:schemeClr val="tx1"/>
                        </a:solidFill>
                        <a:effectLst/>
                        <a:latin typeface="Calibri" panose="020F0502020204030204" pitchFamily="34" charset="0"/>
                      </a:endParaRPr>
                    </a:p>
                  </a:txBody>
                  <a:tcPr marL="9525" marR="9525" marT="9525" marB="0" anchor="ctr">
                    <a:lnL w="6350" cap="flat" cmpd="sng" algn="ctr">
                      <a:solidFill>
                        <a:schemeClr val="accent6">
                          <a:lumMod val="50000"/>
                        </a:schemeClr>
                      </a:solidFill>
                      <a:prstDash val="solid"/>
                      <a:round/>
                      <a:headEnd type="none" w="med" len="med"/>
                      <a:tailEnd type="none" w="med" len="med"/>
                    </a:lnL>
                    <a:lnR w="6350" cap="flat" cmpd="sng" algn="ctr">
                      <a:solidFill>
                        <a:schemeClr val="accent6">
                          <a:lumMod val="50000"/>
                        </a:schemeClr>
                      </a:solidFill>
                      <a:prstDash val="solid"/>
                      <a:round/>
                      <a:headEnd type="none" w="med" len="med"/>
                      <a:tailEnd type="none" w="med" len="med"/>
                    </a:lnR>
                    <a:lnT w="6350" cap="flat" cmpd="sng" algn="ctr">
                      <a:solidFill>
                        <a:schemeClr val="accent6">
                          <a:lumMod val="50000"/>
                        </a:schemeClr>
                      </a:solidFill>
                      <a:prstDash val="solid"/>
                      <a:round/>
                      <a:headEnd type="none" w="med" len="med"/>
                      <a:tailEnd type="none" w="med" len="med"/>
                    </a:lnT>
                    <a:lnB w="6350" cap="flat" cmpd="sng" algn="ctr">
                      <a:solidFill>
                        <a:schemeClr val="accent6">
                          <a:lumMod val="50000"/>
                        </a:schemeClr>
                      </a:solidFill>
                      <a:prstDash val="solid"/>
                      <a:round/>
                      <a:headEnd type="none" w="med" len="med"/>
                      <a:tailEnd type="none" w="med" len="med"/>
                    </a:lnB>
                    <a:solidFill>
                      <a:schemeClr val="accent6">
                        <a:lumMod val="20000"/>
                        <a:lumOff val="80000"/>
                      </a:schemeClr>
                    </a:solidFill>
                  </a:tcPr>
                </a:tc>
                <a:tc>
                  <a:txBody>
                    <a:bodyPr/>
                    <a:lstStyle/>
                    <a:p>
                      <a:pPr algn="ctr" rtl="0" fontAlgn="ctr"/>
                      <a:r>
                        <a:rPr lang="es-ES" sz="1200" b="1" u="none" strike="noStrike" dirty="0">
                          <a:solidFill>
                            <a:schemeClr val="tx1"/>
                          </a:solidFill>
                          <a:effectLst/>
                        </a:rPr>
                        <a:t>ORG.</a:t>
                      </a:r>
                      <a:endParaRPr lang="es-ES" sz="1200" b="1" i="0" u="none" strike="noStrike" dirty="0">
                        <a:solidFill>
                          <a:schemeClr val="tx1"/>
                        </a:solidFill>
                        <a:effectLst/>
                        <a:latin typeface="Calibri" panose="020F0502020204030204" pitchFamily="34" charset="0"/>
                      </a:endParaRPr>
                    </a:p>
                  </a:txBody>
                  <a:tcPr marL="9525" marR="9525" marT="9525" marB="0" anchor="ctr">
                    <a:lnL w="6350" cap="flat" cmpd="sng" algn="ctr">
                      <a:solidFill>
                        <a:schemeClr val="accent6">
                          <a:lumMod val="50000"/>
                        </a:schemeClr>
                      </a:solidFill>
                      <a:prstDash val="solid"/>
                      <a:round/>
                      <a:headEnd type="none" w="med" len="med"/>
                      <a:tailEnd type="none" w="med" len="med"/>
                    </a:lnL>
                    <a:lnR w="6350" cap="flat" cmpd="sng" algn="ctr">
                      <a:solidFill>
                        <a:schemeClr val="accent6">
                          <a:lumMod val="50000"/>
                        </a:schemeClr>
                      </a:solidFill>
                      <a:prstDash val="solid"/>
                      <a:round/>
                      <a:headEnd type="none" w="med" len="med"/>
                      <a:tailEnd type="none" w="med" len="med"/>
                    </a:lnR>
                    <a:lnT w="6350" cap="flat" cmpd="sng" algn="ctr">
                      <a:solidFill>
                        <a:schemeClr val="accent6">
                          <a:lumMod val="50000"/>
                        </a:schemeClr>
                      </a:solidFill>
                      <a:prstDash val="solid"/>
                      <a:round/>
                      <a:headEnd type="none" w="med" len="med"/>
                      <a:tailEnd type="none" w="med" len="med"/>
                    </a:lnT>
                    <a:lnB w="6350" cap="flat" cmpd="sng" algn="ctr">
                      <a:solidFill>
                        <a:schemeClr val="accent6">
                          <a:lumMod val="50000"/>
                        </a:schemeClr>
                      </a:solidFill>
                      <a:prstDash val="solid"/>
                      <a:round/>
                      <a:headEnd type="none" w="med" len="med"/>
                      <a:tailEnd type="none" w="med" len="med"/>
                    </a:lnB>
                    <a:solidFill>
                      <a:schemeClr val="accent6">
                        <a:lumMod val="20000"/>
                        <a:lumOff val="80000"/>
                      </a:schemeClr>
                    </a:solidFill>
                  </a:tcPr>
                </a:tc>
                <a:tc>
                  <a:txBody>
                    <a:bodyPr/>
                    <a:lstStyle/>
                    <a:p>
                      <a:pPr algn="ctr" rtl="0" fontAlgn="ctr"/>
                      <a:r>
                        <a:rPr lang="es-ES" sz="1200" b="1" u="none" strike="noStrike" dirty="0">
                          <a:solidFill>
                            <a:schemeClr val="tx1"/>
                          </a:solidFill>
                          <a:effectLst/>
                        </a:rPr>
                        <a:t>FINANCIADOR  </a:t>
                      </a:r>
                      <a:endParaRPr lang="es-ES" sz="1200" b="1" i="0" u="none" strike="noStrike" dirty="0">
                        <a:solidFill>
                          <a:schemeClr val="tx1"/>
                        </a:solidFill>
                        <a:effectLst/>
                        <a:latin typeface="Calibri" panose="020F0502020204030204" pitchFamily="34" charset="0"/>
                      </a:endParaRPr>
                    </a:p>
                  </a:txBody>
                  <a:tcPr marL="9525" marR="9525" marT="9525" marB="0" anchor="ctr">
                    <a:lnL w="6350" cap="flat" cmpd="sng" algn="ctr">
                      <a:solidFill>
                        <a:schemeClr val="accent6">
                          <a:lumMod val="50000"/>
                        </a:schemeClr>
                      </a:solidFill>
                      <a:prstDash val="solid"/>
                      <a:round/>
                      <a:headEnd type="none" w="med" len="med"/>
                      <a:tailEnd type="none" w="med" len="med"/>
                    </a:lnL>
                    <a:lnR w="6350" cap="flat" cmpd="sng" algn="ctr">
                      <a:solidFill>
                        <a:schemeClr val="accent6">
                          <a:lumMod val="50000"/>
                        </a:schemeClr>
                      </a:solidFill>
                      <a:prstDash val="solid"/>
                      <a:round/>
                      <a:headEnd type="none" w="med" len="med"/>
                      <a:tailEnd type="none" w="med" len="med"/>
                    </a:lnR>
                    <a:lnT w="6350" cap="flat" cmpd="sng" algn="ctr">
                      <a:solidFill>
                        <a:schemeClr val="accent6">
                          <a:lumMod val="50000"/>
                        </a:schemeClr>
                      </a:solidFill>
                      <a:prstDash val="solid"/>
                      <a:round/>
                      <a:headEnd type="none" w="med" len="med"/>
                      <a:tailEnd type="none" w="med" len="med"/>
                    </a:lnT>
                    <a:lnB w="6350" cap="flat" cmpd="sng" algn="ctr">
                      <a:solidFill>
                        <a:schemeClr val="accent6">
                          <a:lumMod val="50000"/>
                        </a:schemeClr>
                      </a:solidFill>
                      <a:prstDash val="solid"/>
                      <a:round/>
                      <a:headEnd type="none" w="med" len="med"/>
                      <a:tailEnd type="none" w="med" len="med"/>
                    </a:lnB>
                    <a:solidFill>
                      <a:schemeClr val="accent6">
                        <a:lumMod val="20000"/>
                        <a:lumOff val="80000"/>
                      </a:schemeClr>
                    </a:solidFill>
                  </a:tcPr>
                </a:tc>
                <a:tc>
                  <a:txBody>
                    <a:bodyPr/>
                    <a:lstStyle/>
                    <a:p>
                      <a:pPr algn="ctr" rtl="0" fontAlgn="ctr"/>
                      <a:r>
                        <a:rPr lang="es-ES" sz="1200" b="1" u="none" strike="noStrike" dirty="0">
                          <a:solidFill>
                            <a:schemeClr val="tx1"/>
                          </a:solidFill>
                          <a:effectLst/>
                        </a:rPr>
                        <a:t>INICIAL </a:t>
                      </a:r>
                      <a:endParaRPr lang="es-ES" sz="1200" b="1" i="0" u="none" strike="noStrike" dirty="0">
                        <a:solidFill>
                          <a:schemeClr val="tx1"/>
                        </a:solidFill>
                        <a:effectLst/>
                        <a:latin typeface="Calibri" panose="020F0502020204030204" pitchFamily="34" charset="0"/>
                      </a:endParaRPr>
                    </a:p>
                  </a:txBody>
                  <a:tcPr marL="9525" marR="9525" marT="9525" marB="0" anchor="ctr">
                    <a:lnL w="6350" cap="flat" cmpd="sng" algn="ctr">
                      <a:solidFill>
                        <a:schemeClr val="accent6">
                          <a:lumMod val="50000"/>
                        </a:schemeClr>
                      </a:solidFill>
                      <a:prstDash val="solid"/>
                      <a:round/>
                      <a:headEnd type="none" w="med" len="med"/>
                      <a:tailEnd type="none" w="med" len="med"/>
                    </a:lnL>
                    <a:lnR w="6350" cap="flat" cmpd="sng" algn="ctr">
                      <a:solidFill>
                        <a:schemeClr val="accent6">
                          <a:lumMod val="50000"/>
                        </a:schemeClr>
                      </a:solidFill>
                      <a:prstDash val="solid"/>
                      <a:round/>
                      <a:headEnd type="none" w="med" len="med"/>
                      <a:tailEnd type="none" w="med" len="med"/>
                    </a:lnR>
                    <a:lnT w="6350" cap="flat" cmpd="sng" algn="ctr">
                      <a:solidFill>
                        <a:schemeClr val="accent6">
                          <a:lumMod val="50000"/>
                        </a:schemeClr>
                      </a:solidFill>
                      <a:prstDash val="solid"/>
                      <a:round/>
                      <a:headEnd type="none" w="med" len="med"/>
                      <a:tailEnd type="none" w="med" len="med"/>
                    </a:lnT>
                    <a:lnB w="6350" cap="flat" cmpd="sng" algn="ctr">
                      <a:solidFill>
                        <a:schemeClr val="accent6">
                          <a:lumMod val="50000"/>
                        </a:schemeClr>
                      </a:solidFill>
                      <a:prstDash val="solid"/>
                      <a:round/>
                      <a:headEnd type="none" w="med" len="med"/>
                      <a:tailEnd type="none" w="med" len="med"/>
                    </a:lnB>
                    <a:solidFill>
                      <a:schemeClr val="accent6">
                        <a:lumMod val="20000"/>
                        <a:lumOff val="80000"/>
                      </a:schemeClr>
                    </a:solidFill>
                  </a:tcPr>
                </a:tc>
                <a:tc>
                  <a:txBody>
                    <a:bodyPr/>
                    <a:lstStyle/>
                    <a:p>
                      <a:pPr algn="ctr" rtl="0" fontAlgn="ctr"/>
                      <a:r>
                        <a:rPr lang="es-ES" sz="1200" b="1" u="none" strike="noStrike" dirty="0">
                          <a:solidFill>
                            <a:schemeClr val="tx1"/>
                          </a:solidFill>
                          <a:effectLst/>
                        </a:rPr>
                        <a:t>ADICIONALES </a:t>
                      </a:r>
                      <a:endParaRPr lang="es-ES" sz="1200" b="1" i="0" u="none" strike="noStrike" dirty="0">
                        <a:solidFill>
                          <a:schemeClr val="tx1"/>
                        </a:solidFill>
                        <a:effectLst/>
                        <a:latin typeface="Calibri" panose="020F0502020204030204" pitchFamily="34" charset="0"/>
                      </a:endParaRPr>
                    </a:p>
                  </a:txBody>
                  <a:tcPr marL="9525" marR="9525" marT="9525" marB="0" anchor="ctr">
                    <a:lnL w="6350" cap="flat" cmpd="sng" algn="ctr">
                      <a:solidFill>
                        <a:schemeClr val="accent6">
                          <a:lumMod val="50000"/>
                        </a:schemeClr>
                      </a:solidFill>
                      <a:prstDash val="solid"/>
                      <a:round/>
                      <a:headEnd type="none" w="med" len="med"/>
                      <a:tailEnd type="none" w="med" len="med"/>
                    </a:lnL>
                    <a:lnR w="6350" cap="flat" cmpd="sng" algn="ctr">
                      <a:solidFill>
                        <a:schemeClr val="accent6">
                          <a:lumMod val="50000"/>
                        </a:schemeClr>
                      </a:solidFill>
                      <a:prstDash val="solid"/>
                      <a:round/>
                      <a:headEnd type="none" w="med" len="med"/>
                      <a:tailEnd type="none" w="med" len="med"/>
                    </a:lnR>
                    <a:lnT w="6350" cap="flat" cmpd="sng" algn="ctr">
                      <a:solidFill>
                        <a:schemeClr val="accent6">
                          <a:lumMod val="50000"/>
                        </a:schemeClr>
                      </a:solidFill>
                      <a:prstDash val="solid"/>
                      <a:round/>
                      <a:headEnd type="none" w="med" len="med"/>
                      <a:tailEnd type="none" w="med" len="med"/>
                    </a:lnT>
                    <a:lnB w="6350" cap="flat" cmpd="sng" algn="ctr">
                      <a:solidFill>
                        <a:schemeClr val="accent6">
                          <a:lumMod val="50000"/>
                        </a:schemeClr>
                      </a:solidFill>
                      <a:prstDash val="solid"/>
                      <a:round/>
                      <a:headEnd type="none" w="med" len="med"/>
                      <a:tailEnd type="none" w="med" len="med"/>
                    </a:lnB>
                    <a:solidFill>
                      <a:schemeClr val="accent6">
                        <a:lumMod val="20000"/>
                        <a:lumOff val="80000"/>
                      </a:schemeClr>
                    </a:solidFill>
                  </a:tcPr>
                </a:tc>
                <a:tc>
                  <a:txBody>
                    <a:bodyPr/>
                    <a:lstStyle/>
                    <a:p>
                      <a:pPr algn="ctr" rtl="0" fontAlgn="ctr"/>
                      <a:r>
                        <a:rPr lang="es-ES" sz="1200" b="1" u="none" strike="noStrike" dirty="0">
                          <a:solidFill>
                            <a:schemeClr val="tx1"/>
                          </a:solidFill>
                          <a:effectLst/>
                        </a:rPr>
                        <a:t>PTTO. VIGENTE 2017</a:t>
                      </a:r>
                      <a:endParaRPr lang="es-ES" sz="1200" b="1" i="0" u="none" strike="noStrike" dirty="0">
                        <a:solidFill>
                          <a:schemeClr val="tx1"/>
                        </a:solidFill>
                        <a:effectLst/>
                        <a:latin typeface="Calibri" panose="020F0502020204030204" pitchFamily="34" charset="0"/>
                      </a:endParaRPr>
                    </a:p>
                  </a:txBody>
                  <a:tcPr marL="9525" marR="9525" marT="9525" marB="0" anchor="ctr">
                    <a:lnL w="6350" cap="flat" cmpd="sng" algn="ctr">
                      <a:solidFill>
                        <a:schemeClr val="accent6">
                          <a:lumMod val="50000"/>
                        </a:schemeClr>
                      </a:solidFill>
                      <a:prstDash val="solid"/>
                      <a:round/>
                      <a:headEnd type="none" w="med" len="med"/>
                      <a:tailEnd type="none" w="med" len="med"/>
                    </a:lnL>
                    <a:lnR w="6350" cap="flat" cmpd="sng" algn="ctr">
                      <a:solidFill>
                        <a:schemeClr val="accent6">
                          <a:lumMod val="50000"/>
                        </a:schemeClr>
                      </a:solidFill>
                      <a:prstDash val="solid"/>
                      <a:round/>
                      <a:headEnd type="none" w="med" len="med"/>
                      <a:tailEnd type="none" w="med" len="med"/>
                    </a:lnR>
                    <a:lnT w="6350" cap="flat" cmpd="sng" algn="ctr">
                      <a:solidFill>
                        <a:schemeClr val="accent6">
                          <a:lumMod val="50000"/>
                        </a:schemeClr>
                      </a:solidFill>
                      <a:prstDash val="solid"/>
                      <a:round/>
                      <a:headEnd type="none" w="med" len="med"/>
                      <a:tailEnd type="none" w="med" len="med"/>
                    </a:lnT>
                    <a:lnB w="6350" cap="flat" cmpd="sng" algn="ctr">
                      <a:solidFill>
                        <a:schemeClr val="accent6">
                          <a:lumMod val="50000"/>
                        </a:schemeClr>
                      </a:solidFill>
                      <a:prstDash val="solid"/>
                      <a:round/>
                      <a:headEnd type="none" w="med" len="med"/>
                      <a:tailEnd type="none" w="med" len="med"/>
                    </a:lnB>
                    <a:solidFill>
                      <a:schemeClr val="accent6">
                        <a:lumMod val="20000"/>
                        <a:lumOff val="80000"/>
                      </a:schemeClr>
                    </a:solidFill>
                  </a:tcPr>
                </a:tc>
                <a:tc>
                  <a:txBody>
                    <a:bodyPr/>
                    <a:lstStyle/>
                    <a:p>
                      <a:pPr algn="ctr" rtl="0" fontAlgn="ctr"/>
                      <a:r>
                        <a:rPr lang="es-ES" sz="1200" b="1" u="none" strike="noStrike" dirty="0">
                          <a:solidFill>
                            <a:schemeClr val="tx1"/>
                          </a:solidFill>
                          <a:effectLst/>
                        </a:rPr>
                        <a:t>PARTICIPACIÒN</a:t>
                      </a:r>
                      <a:br>
                        <a:rPr lang="es-ES" sz="1200" b="1" u="none" strike="noStrike" dirty="0">
                          <a:solidFill>
                            <a:schemeClr val="tx1"/>
                          </a:solidFill>
                          <a:effectLst/>
                        </a:rPr>
                      </a:br>
                      <a:r>
                        <a:rPr lang="es-ES" sz="1200" b="1" u="none" strike="noStrike" dirty="0">
                          <a:solidFill>
                            <a:schemeClr val="tx1"/>
                          </a:solidFill>
                          <a:effectLst/>
                        </a:rPr>
                        <a:t> EN EL PTTO. 2017</a:t>
                      </a:r>
                      <a:endParaRPr lang="es-ES" sz="1200" b="1" i="0" u="none" strike="noStrike" dirty="0">
                        <a:solidFill>
                          <a:schemeClr val="tx1"/>
                        </a:solidFill>
                        <a:effectLst/>
                        <a:latin typeface="Calibri" panose="020F0502020204030204" pitchFamily="34" charset="0"/>
                      </a:endParaRPr>
                    </a:p>
                  </a:txBody>
                  <a:tcPr marL="9525" marR="9525" marT="9525" marB="0" anchor="ctr">
                    <a:lnL w="6350" cap="flat" cmpd="sng" algn="ctr">
                      <a:solidFill>
                        <a:schemeClr val="accent6">
                          <a:lumMod val="50000"/>
                        </a:schemeClr>
                      </a:solidFill>
                      <a:prstDash val="solid"/>
                      <a:round/>
                      <a:headEnd type="none" w="med" len="med"/>
                      <a:tailEnd type="none" w="med" len="med"/>
                    </a:lnL>
                    <a:lnR w="6350" cap="flat" cmpd="sng" algn="ctr">
                      <a:solidFill>
                        <a:schemeClr val="accent6">
                          <a:lumMod val="50000"/>
                        </a:schemeClr>
                      </a:solidFill>
                      <a:prstDash val="solid"/>
                      <a:round/>
                      <a:headEnd type="none" w="med" len="med"/>
                      <a:tailEnd type="none" w="med" len="med"/>
                    </a:lnR>
                    <a:lnT w="6350" cap="flat" cmpd="sng" algn="ctr">
                      <a:solidFill>
                        <a:schemeClr val="accent6">
                          <a:lumMod val="50000"/>
                        </a:schemeClr>
                      </a:solidFill>
                      <a:prstDash val="solid"/>
                      <a:round/>
                      <a:headEnd type="none" w="med" len="med"/>
                      <a:tailEnd type="none" w="med" len="med"/>
                    </a:lnT>
                    <a:lnB w="6350" cap="flat" cmpd="sng" algn="ctr">
                      <a:solidFill>
                        <a:schemeClr val="accent6">
                          <a:lumMod val="50000"/>
                        </a:schemeClr>
                      </a:solidFill>
                      <a:prstDash val="solid"/>
                      <a:round/>
                      <a:headEnd type="none" w="med" len="med"/>
                      <a:tailEnd type="none" w="med" len="med"/>
                    </a:lnB>
                    <a:solidFill>
                      <a:schemeClr val="accent6">
                        <a:lumMod val="20000"/>
                        <a:lumOff val="80000"/>
                      </a:schemeClr>
                    </a:solidFill>
                  </a:tcPr>
                </a:tc>
              </a:tr>
              <a:tr h="506634">
                <a:tc>
                  <a:txBody>
                    <a:bodyPr/>
                    <a:lstStyle/>
                    <a:p>
                      <a:pPr algn="ctr" rtl="0" fontAlgn="ctr"/>
                      <a:r>
                        <a:rPr lang="es-ES" sz="1400" u="none" strike="noStrike" dirty="0">
                          <a:effectLst/>
                        </a:rPr>
                        <a:t>10</a:t>
                      </a:r>
                      <a:endParaRPr lang="es-ES" sz="1400" b="1" i="0" u="none" strike="noStrike" dirty="0">
                        <a:solidFill>
                          <a:srgbClr val="000000"/>
                        </a:solidFill>
                        <a:effectLst/>
                        <a:latin typeface="Calibri" panose="020F0502020204030204" pitchFamily="34" charset="0"/>
                      </a:endParaRPr>
                    </a:p>
                  </a:txBody>
                  <a:tcPr marL="9525" marR="9525" marT="9525" marB="0" anchor="ctr">
                    <a:lnL w="6350" cap="flat" cmpd="sng" algn="ctr">
                      <a:solidFill>
                        <a:schemeClr val="accent6">
                          <a:lumMod val="50000"/>
                        </a:schemeClr>
                      </a:solidFill>
                      <a:prstDash val="solid"/>
                      <a:round/>
                      <a:headEnd type="none" w="med" len="med"/>
                      <a:tailEnd type="none" w="med" len="med"/>
                    </a:lnL>
                    <a:lnR w="6350" cap="flat" cmpd="sng" algn="ctr">
                      <a:solidFill>
                        <a:schemeClr val="accent6">
                          <a:lumMod val="50000"/>
                        </a:schemeClr>
                      </a:solidFill>
                      <a:prstDash val="solid"/>
                      <a:round/>
                      <a:headEnd type="none" w="med" len="med"/>
                      <a:tailEnd type="none" w="med" len="med"/>
                    </a:lnR>
                    <a:lnT w="6350" cap="flat" cmpd="sng" algn="ctr">
                      <a:solidFill>
                        <a:schemeClr val="accent6">
                          <a:lumMod val="50000"/>
                        </a:schemeClr>
                      </a:solidFill>
                      <a:prstDash val="solid"/>
                      <a:round/>
                      <a:headEnd type="none" w="med" len="med"/>
                      <a:tailEnd type="none" w="med" len="med"/>
                    </a:lnT>
                    <a:lnB w="6350" cap="flat" cmpd="sng" algn="ctr">
                      <a:solidFill>
                        <a:schemeClr val="accent6">
                          <a:lumMod val="50000"/>
                        </a:schemeClr>
                      </a:solidFill>
                      <a:prstDash val="solid"/>
                      <a:round/>
                      <a:headEnd type="none" w="med" len="med"/>
                      <a:tailEnd type="none" w="med" len="med"/>
                    </a:lnB>
                    <a:noFill/>
                  </a:tcPr>
                </a:tc>
                <a:tc>
                  <a:txBody>
                    <a:bodyPr/>
                    <a:lstStyle/>
                    <a:p>
                      <a:pPr algn="ctr" rtl="0" fontAlgn="ctr"/>
                      <a:r>
                        <a:rPr lang="es-ES" sz="1400" u="none" strike="noStrike" dirty="0">
                          <a:effectLst/>
                        </a:rPr>
                        <a:t>111</a:t>
                      </a:r>
                      <a:endParaRPr lang="es-ES" sz="1400" b="1" i="0" u="none" strike="noStrike" dirty="0">
                        <a:solidFill>
                          <a:srgbClr val="000000"/>
                        </a:solidFill>
                        <a:effectLst/>
                        <a:latin typeface="Calibri" panose="020F0502020204030204" pitchFamily="34" charset="0"/>
                      </a:endParaRPr>
                    </a:p>
                  </a:txBody>
                  <a:tcPr marL="9525" marR="9525" marT="9525" marB="0" anchor="ctr">
                    <a:lnL w="6350" cap="flat" cmpd="sng" algn="ctr">
                      <a:solidFill>
                        <a:schemeClr val="accent6">
                          <a:lumMod val="50000"/>
                        </a:schemeClr>
                      </a:solidFill>
                      <a:prstDash val="solid"/>
                      <a:round/>
                      <a:headEnd type="none" w="med" len="med"/>
                      <a:tailEnd type="none" w="med" len="med"/>
                    </a:lnL>
                    <a:lnR w="6350" cap="flat" cmpd="sng" algn="ctr">
                      <a:solidFill>
                        <a:schemeClr val="accent6">
                          <a:lumMod val="50000"/>
                        </a:schemeClr>
                      </a:solidFill>
                      <a:prstDash val="solid"/>
                      <a:round/>
                      <a:headEnd type="none" w="med" len="med"/>
                      <a:tailEnd type="none" w="med" len="med"/>
                    </a:lnR>
                    <a:lnT w="6350" cap="flat" cmpd="sng" algn="ctr">
                      <a:solidFill>
                        <a:schemeClr val="accent6">
                          <a:lumMod val="50000"/>
                        </a:schemeClr>
                      </a:solidFill>
                      <a:prstDash val="solid"/>
                      <a:round/>
                      <a:headEnd type="none" w="med" len="med"/>
                      <a:tailEnd type="none" w="med" len="med"/>
                    </a:lnT>
                    <a:lnB w="6350" cap="flat" cmpd="sng" algn="ctr">
                      <a:solidFill>
                        <a:schemeClr val="accent6">
                          <a:lumMod val="50000"/>
                        </a:schemeClr>
                      </a:solidFill>
                      <a:prstDash val="solid"/>
                      <a:round/>
                      <a:headEnd type="none" w="med" len="med"/>
                      <a:tailEnd type="none" w="med" len="med"/>
                    </a:lnB>
                    <a:noFill/>
                  </a:tcPr>
                </a:tc>
                <a:tc>
                  <a:txBody>
                    <a:bodyPr/>
                    <a:lstStyle/>
                    <a:p>
                      <a:pPr algn="l" rtl="0" fontAlgn="ctr"/>
                      <a:r>
                        <a:rPr lang="es-ES" sz="1600" u="none" strike="noStrike" dirty="0">
                          <a:effectLst/>
                        </a:rPr>
                        <a:t>TGN  </a:t>
                      </a:r>
                      <a:endParaRPr lang="es-ES" sz="1600" b="1" i="0" u="none" strike="noStrike" dirty="0">
                        <a:solidFill>
                          <a:srgbClr val="000000"/>
                        </a:solidFill>
                        <a:effectLst/>
                        <a:latin typeface="Calibri" panose="020F0502020204030204" pitchFamily="34" charset="0"/>
                      </a:endParaRPr>
                    </a:p>
                  </a:txBody>
                  <a:tcPr marL="9525" marR="9525" marT="9525" marB="0" anchor="ctr">
                    <a:lnL w="6350" cap="flat" cmpd="sng" algn="ctr">
                      <a:solidFill>
                        <a:schemeClr val="accent6">
                          <a:lumMod val="50000"/>
                        </a:schemeClr>
                      </a:solidFill>
                      <a:prstDash val="solid"/>
                      <a:round/>
                      <a:headEnd type="none" w="med" len="med"/>
                      <a:tailEnd type="none" w="med" len="med"/>
                    </a:lnL>
                    <a:lnR w="6350" cap="flat" cmpd="sng" algn="ctr">
                      <a:solidFill>
                        <a:schemeClr val="accent6">
                          <a:lumMod val="50000"/>
                        </a:schemeClr>
                      </a:solidFill>
                      <a:prstDash val="solid"/>
                      <a:round/>
                      <a:headEnd type="none" w="med" len="med"/>
                      <a:tailEnd type="none" w="med" len="med"/>
                    </a:lnR>
                    <a:lnT w="6350" cap="flat" cmpd="sng" algn="ctr">
                      <a:solidFill>
                        <a:schemeClr val="accent6">
                          <a:lumMod val="50000"/>
                        </a:schemeClr>
                      </a:solidFill>
                      <a:prstDash val="solid"/>
                      <a:round/>
                      <a:headEnd type="none" w="med" len="med"/>
                      <a:tailEnd type="none" w="med" len="med"/>
                    </a:lnT>
                    <a:lnB w="6350" cap="flat" cmpd="sng" algn="ctr">
                      <a:solidFill>
                        <a:schemeClr val="accent6">
                          <a:lumMod val="50000"/>
                        </a:schemeClr>
                      </a:solidFill>
                      <a:prstDash val="solid"/>
                      <a:round/>
                      <a:headEnd type="none" w="med" len="med"/>
                      <a:tailEnd type="none" w="med" len="med"/>
                    </a:lnB>
                    <a:noFill/>
                  </a:tcPr>
                </a:tc>
                <a:tc>
                  <a:txBody>
                    <a:bodyPr/>
                    <a:lstStyle/>
                    <a:p>
                      <a:pPr algn="r" rtl="0" fontAlgn="ctr"/>
                      <a:r>
                        <a:rPr lang="es-ES" sz="1600" u="none" strike="noStrike" dirty="0">
                          <a:effectLst/>
                        </a:rPr>
                        <a:t>13.549.767,00</a:t>
                      </a:r>
                      <a:endParaRPr lang="es-ES" sz="1600" b="1" i="0" u="none" strike="noStrike" dirty="0">
                        <a:solidFill>
                          <a:srgbClr val="000000"/>
                        </a:solidFill>
                        <a:effectLst/>
                        <a:latin typeface="Calibri" panose="020F0502020204030204" pitchFamily="34" charset="0"/>
                      </a:endParaRPr>
                    </a:p>
                  </a:txBody>
                  <a:tcPr marL="9525" marR="9525" marT="9525" marB="0" anchor="ctr">
                    <a:lnL w="6350" cap="flat" cmpd="sng" algn="ctr">
                      <a:solidFill>
                        <a:schemeClr val="accent6">
                          <a:lumMod val="50000"/>
                        </a:schemeClr>
                      </a:solidFill>
                      <a:prstDash val="solid"/>
                      <a:round/>
                      <a:headEnd type="none" w="med" len="med"/>
                      <a:tailEnd type="none" w="med" len="med"/>
                    </a:lnL>
                    <a:lnR w="6350" cap="flat" cmpd="sng" algn="ctr">
                      <a:solidFill>
                        <a:schemeClr val="accent6">
                          <a:lumMod val="50000"/>
                        </a:schemeClr>
                      </a:solidFill>
                      <a:prstDash val="solid"/>
                      <a:round/>
                      <a:headEnd type="none" w="med" len="med"/>
                      <a:tailEnd type="none" w="med" len="med"/>
                    </a:lnR>
                    <a:lnT w="6350" cap="flat" cmpd="sng" algn="ctr">
                      <a:solidFill>
                        <a:schemeClr val="accent6">
                          <a:lumMod val="50000"/>
                        </a:schemeClr>
                      </a:solidFill>
                      <a:prstDash val="solid"/>
                      <a:round/>
                      <a:headEnd type="none" w="med" len="med"/>
                      <a:tailEnd type="none" w="med" len="med"/>
                    </a:lnT>
                    <a:lnB w="6350" cap="flat" cmpd="sng" algn="ctr">
                      <a:solidFill>
                        <a:schemeClr val="accent6">
                          <a:lumMod val="50000"/>
                        </a:schemeClr>
                      </a:solidFill>
                      <a:prstDash val="solid"/>
                      <a:round/>
                      <a:headEnd type="none" w="med" len="med"/>
                      <a:tailEnd type="none" w="med" len="med"/>
                    </a:lnB>
                    <a:noFill/>
                  </a:tcPr>
                </a:tc>
                <a:tc>
                  <a:txBody>
                    <a:bodyPr/>
                    <a:lstStyle/>
                    <a:p>
                      <a:pPr algn="r" rtl="0" fontAlgn="ctr"/>
                      <a:r>
                        <a:rPr lang="es-ES" sz="1600" u="none" strike="noStrike" dirty="0">
                          <a:effectLst/>
                        </a:rPr>
                        <a:t>5.329.629,00</a:t>
                      </a:r>
                      <a:endParaRPr lang="es-ES" sz="1600" b="1" i="0" u="none" strike="noStrike" dirty="0">
                        <a:solidFill>
                          <a:srgbClr val="000000"/>
                        </a:solidFill>
                        <a:effectLst/>
                        <a:latin typeface="Calibri" panose="020F0502020204030204" pitchFamily="34" charset="0"/>
                      </a:endParaRPr>
                    </a:p>
                  </a:txBody>
                  <a:tcPr marL="9525" marR="85725" marT="9525" marB="0" anchor="ctr">
                    <a:lnL w="6350" cap="flat" cmpd="sng" algn="ctr">
                      <a:solidFill>
                        <a:schemeClr val="accent6">
                          <a:lumMod val="50000"/>
                        </a:schemeClr>
                      </a:solidFill>
                      <a:prstDash val="solid"/>
                      <a:round/>
                      <a:headEnd type="none" w="med" len="med"/>
                      <a:tailEnd type="none" w="med" len="med"/>
                    </a:lnL>
                    <a:lnR w="6350" cap="flat" cmpd="sng" algn="ctr">
                      <a:solidFill>
                        <a:schemeClr val="accent6">
                          <a:lumMod val="50000"/>
                        </a:schemeClr>
                      </a:solidFill>
                      <a:prstDash val="solid"/>
                      <a:round/>
                      <a:headEnd type="none" w="med" len="med"/>
                      <a:tailEnd type="none" w="med" len="med"/>
                    </a:lnR>
                    <a:lnT w="6350" cap="flat" cmpd="sng" algn="ctr">
                      <a:solidFill>
                        <a:schemeClr val="accent6">
                          <a:lumMod val="50000"/>
                        </a:schemeClr>
                      </a:solidFill>
                      <a:prstDash val="solid"/>
                      <a:round/>
                      <a:headEnd type="none" w="med" len="med"/>
                      <a:tailEnd type="none" w="med" len="med"/>
                    </a:lnT>
                    <a:lnB w="6350" cap="flat" cmpd="sng" algn="ctr">
                      <a:solidFill>
                        <a:schemeClr val="accent6">
                          <a:lumMod val="50000"/>
                        </a:schemeClr>
                      </a:solidFill>
                      <a:prstDash val="solid"/>
                      <a:round/>
                      <a:headEnd type="none" w="med" len="med"/>
                      <a:tailEnd type="none" w="med" len="med"/>
                    </a:lnB>
                    <a:noFill/>
                  </a:tcPr>
                </a:tc>
                <a:tc>
                  <a:txBody>
                    <a:bodyPr/>
                    <a:lstStyle/>
                    <a:p>
                      <a:pPr algn="r" rtl="0" fontAlgn="ctr"/>
                      <a:r>
                        <a:rPr lang="es-ES" sz="1600" b="0" u="none" strike="noStrike" dirty="0">
                          <a:solidFill>
                            <a:schemeClr val="tx1"/>
                          </a:solidFill>
                          <a:effectLst/>
                        </a:rPr>
                        <a:t>18.879.396,00</a:t>
                      </a:r>
                      <a:endParaRPr lang="es-ES" sz="1600" b="0" i="0" u="none" strike="noStrike" dirty="0">
                        <a:solidFill>
                          <a:schemeClr val="tx1"/>
                        </a:solidFill>
                        <a:effectLst/>
                        <a:latin typeface="Calibri" panose="020F0502020204030204" pitchFamily="34" charset="0"/>
                      </a:endParaRPr>
                    </a:p>
                  </a:txBody>
                  <a:tcPr marL="9525" marR="9525" marT="9525" marB="0" anchor="ctr">
                    <a:lnL w="6350" cap="flat" cmpd="sng" algn="ctr">
                      <a:solidFill>
                        <a:schemeClr val="accent6">
                          <a:lumMod val="50000"/>
                        </a:schemeClr>
                      </a:solidFill>
                      <a:prstDash val="solid"/>
                      <a:round/>
                      <a:headEnd type="none" w="med" len="med"/>
                      <a:tailEnd type="none" w="med" len="med"/>
                    </a:lnL>
                    <a:lnR w="6350" cap="flat" cmpd="sng" algn="ctr">
                      <a:solidFill>
                        <a:schemeClr val="accent6">
                          <a:lumMod val="50000"/>
                        </a:schemeClr>
                      </a:solidFill>
                      <a:prstDash val="solid"/>
                      <a:round/>
                      <a:headEnd type="none" w="med" len="med"/>
                      <a:tailEnd type="none" w="med" len="med"/>
                    </a:lnR>
                    <a:lnT w="6350" cap="flat" cmpd="sng" algn="ctr">
                      <a:solidFill>
                        <a:schemeClr val="accent6">
                          <a:lumMod val="50000"/>
                        </a:schemeClr>
                      </a:solidFill>
                      <a:prstDash val="solid"/>
                      <a:round/>
                      <a:headEnd type="none" w="med" len="med"/>
                      <a:tailEnd type="none" w="med" len="med"/>
                    </a:lnT>
                    <a:lnB w="6350" cap="flat" cmpd="sng" algn="ctr">
                      <a:solidFill>
                        <a:schemeClr val="accent6">
                          <a:lumMod val="50000"/>
                        </a:schemeClr>
                      </a:solidFill>
                      <a:prstDash val="solid"/>
                      <a:round/>
                      <a:headEnd type="none" w="med" len="med"/>
                      <a:tailEnd type="none" w="med" len="med"/>
                    </a:lnB>
                    <a:noFill/>
                  </a:tcPr>
                </a:tc>
                <a:tc>
                  <a:txBody>
                    <a:bodyPr/>
                    <a:lstStyle/>
                    <a:p>
                      <a:pPr algn="r" rtl="0" fontAlgn="ctr"/>
                      <a:r>
                        <a:rPr lang="es-ES" sz="1600" u="none" strike="noStrike" dirty="0">
                          <a:effectLst/>
                        </a:rPr>
                        <a:t>20,82%</a:t>
                      </a:r>
                      <a:endParaRPr lang="es-ES" sz="1600" b="1" i="0" u="none" strike="noStrike" dirty="0">
                        <a:solidFill>
                          <a:srgbClr val="000000"/>
                        </a:solidFill>
                        <a:effectLst/>
                        <a:latin typeface="Calibri" panose="020F0502020204030204" pitchFamily="34" charset="0"/>
                      </a:endParaRPr>
                    </a:p>
                  </a:txBody>
                  <a:tcPr marL="9525" marR="9525" marT="9525" marB="0" anchor="ctr">
                    <a:lnL w="6350" cap="flat" cmpd="sng" algn="ctr">
                      <a:solidFill>
                        <a:schemeClr val="accent6">
                          <a:lumMod val="50000"/>
                        </a:schemeClr>
                      </a:solidFill>
                      <a:prstDash val="solid"/>
                      <a:round/>
                      <a:headEnd type="none" w="med" len="med"/>
                      <a:tailEnd type="none" w="med" len="med"/>
                    </a:lnL>
                    <a:lnR w="6350" cap="flat" cmpd="sng" algn="ctr">
                      <a:solidFill>
                        <a:schemeClr val="accent6">
                          <a:lumMod val="50000"/>
                        </a:schemeClr>
                      </a:solidFill>
                      <a:prstDash val="solid"/>
                      <a:round/>
                      <a:headEnd type="none" w="med" len="med"/>
                      <a:tailEnd type="none" w="med" len="med"/>
                    </a:lnR>
                    <a:lnT w="6350" cap="flat" cmpd="sng" algn="ctr">
                      <a:solidFill>
                        <a:schemeClr val="accent6">
                          <a:lumMod val="50000"/>
                        </a:schemeClr>
                      </a:solidFill>
                      <a:prstDash val="solid"/>
                      <a:round/>
                      <a:headEnd type="none" w="med" len="med"/>
                      <a:tailEnd type="none" w="med" len="med"/>
                    </a:lnT>
                    <a:lnB w="6350" cap="flat" cmpd="sng" algn="ctr">
                      <a:solidFill>
                        <a:schemeClr val="accent6">
                          <a:lumMod val="50000"/>
                        </a:schemeClr>
                      </a:solidFill>
                      <a:prstDash val="solid"/>
                      <a:round/>
                      <a:headEnd type="none" w="med" len="med"/>
                      <a:tailEnd type="none" w="med" len="med"/>
                    </a:lnB>
                    <a:noFill/>
                  </a:tcPr>
                </a:tc>
              </a:tr>
              <a:tr h="424992">
                <a:tc>
                  <a:txBody>
                    <a:bodyPr/>
                    <a:lstStyle/>
                    <a:p>
                      <a:pPr algn="ctr" rtl="0" fontAlgn="ctr"/>
                      <a:r>
                        <a:rPr lang="es-ES" sz="1400" u="none" strike="noStrike" dirty="0">
                          <a:effectLst/>
                        </a:rPr>
                        <a:t>11</a:t>
                      </a:r>
                      <a:endParaRPr lang="es-ES" sz="1400" b="1" i="0" u="none" strike="noStrike" dirty="0">
                        <a:solidFill>
                          <a:srgbClr val="000000"/>
                        </a:solidFill>
                        <a:effectLst/>
                        <a:latin typeface="Calibri" panose="020F0502020204030204" pitchFamily="34" charset="0"/>
                      </a:endParaRPr>
                    </a:p>
                  </a:txBody>
                  <a:tcPr marL="9525" marR="9525" marT="9525" marB="0" anchor="ctr">
                    <a:lnL w="6350" cap="flat" cmpd="sng" algn="ctr">
                      <a:solidFill>
                        <a:schemeClr val="accent6">
                          <a:lumMod val="50000"/>
                        </a:schemeClr>
                      </a:solidFill>
                      <a:prstDash val="solid"/>
                      <a:round/>
                      <a:headEnd type="none" w="med" len="med"/>
                      <a:tailEnd type="none" w="med" len="med"/>
                    </a:lnL>
                    <a:lnR w="6350" cap="flat" cmpd="sng" algn="ctr">
                      <a:solidFill>
                        <a:schemeClr val="accent6">
                          <a:lumMod val="50000"/>
                        </a:schemeClr>
                      </a:solidFill>
                      <a:prstDash val="solid"/>
                      <a:round/>
                      <a:headEnd type="none" w="med" len="med"/>
                      <a:tailEnd type="none" w="med" len="med"/>
                    </a:lnR>
                    <a:lnT w="6350" cap="flat" cmpd="sng" algn="ctr">
                      <a:solidFill>
                        <a:schemeClr val="accent6">
                          <a:lumMod val="50000"/>
                        </a:schemeClr>
                      </a:solidFill>
                      <a:prstDash val="solid"/>
                      <a:round/>
                      <a:headEnd type="none" w="med" len="med"/>
                      <a:tailEnd type="none" w="med" len="med"/>
                    </a:lnT>
                    <a:lnB w="6350" cap="flat" cmpd="sng" algn="ctr">
                      <a:solidFill>
                        <a:schemeClr val="accent6">
                          <a:lumMod val="50000"/>
                        </a:schemeClr>
                      </a:solidFill>
                      <a:prstDash val="solid"/>
                      <a:round/>
                      <a:headEnd type="none" w="med" len="med"/>
                      <a:tailEnd type="none" w="med" len="med"/>
                    </a:lnB>
                    <a:noFill/>
                  </a:tcPr>
                </a:tc>
                <a:tc>
                  <a:txBody>
                    <a:bodyPr/>
                    <a:lstStyle/>
                    <a:p>
                      <a:pPr algn="ctr" rtl="0" fontAlgn="ctr"/>
                      <a:r>
                        <a:rPr lang="es-ES" sz="1400" u="none" strike="noStrike" dirty="0">
                          <a:effectLst/>
                        </a:rPr>
                        <a:t>0</a:t>
                      </a:r>
                      <a:endParaRPr lang="es-ES" sz="1400" b="1" i="0" u="none" strike="noStrike" dirty="0">
                        <a:solidFill>
                          <a:srgbClr val="000000"/>
                        </a:solidFill>
                        <a:effectLst/>
                        <a:latin typeface="Calibri" panose="020F0502020204030204" pitchFamily="34" charset="0"/>
                      </a:endParaRPr>
                    </a:p>
                  </a:txBody>
                  <a:tcPr marL="9525" marR="9525" marT="9525" marB="0" anchor="ctr">
                    <a:lnL w="6350" cap="flat" cmpd="sng" algn="ctr">
                      <a:solidFill>
                        <a:schemeClr val="accent6">
                          <a:lumMod val="50000"/>
                        </a:schemeClr>
                      </a:solidFill>
                      <a:prstDash val="solid"/>
                      <a:round/>
                      <a:headEnd type="none" w="med" len="med"/>
                      <a:tailEnd type="none" w="med" len="med"/>
                    </a:lnL>
                    <a:lnR w="6350" cap="flat" cmpd="sng" algn="ctr">
                      <a:solidFill>
                        <a:schemeClr val="accent6">
                          <a:lumMod val="50000"/>
                        </a:schemeClr>
                      </a:solidFill>
                      <a:prstDash val="solid"/>
                      <a:round/>
                      <a:headEnd type="none" w="med" len="med"/>
                      <a:tailEnd type="none" w="med" len="med"/>
                    </a:lnR>
                    <a:lnT w="6350" cap="flat" cmpd="sng" algn="ctr">
                      <a:solidFill>
                        <a:schemeClr val="accent6">
                          <a:lumMod val="50000"/>
                        </a:schemeClr>
                      </a:solidFill>
                      <a:prstDash val="solid"/>
                      <a:round/>
                      <a:headEnd type="none" w="med" len="med"/>
                      <a:tailEnd type="none" w="med" len="med"/>
                    </a:lnT>
                    <a:lnB w="6350" cap="flat" cmpd="sng" algn="ctr">
                      <a:solidFill>
                        <a:schemeClr val="accent6">
                          <a:lumMod val="50000"/>
                        </a:schemeClr>
                      </a:solidFill>
                      <a:prstDash val="solid"/>
                      <a:round/>
                      <a:headEnd type="none" w="med" len="med"/>
                      <a:tailEnd type="none" w="med" len="med"/>
                    </a:lnB>
                    <a:noFill/>
                  </a:tcPr>
                </a:tc>
                <a:tc>
                  <a:txBody>
                    <a:bodyPr/>
                    <a:lstStyle/>
                    <a:p>
                      <a:pPr algn="l" rtl="0" fontAlgn="ctr"/>
                      <a:r>
                        <a:rPr lang="es-ES" sz="1600" u="none" strike="noStrike" dirty="0">
                          <a:effectLst/>
                        </a:rPr>
                        <a:t>Recursos Propios  </a:t>
                      </a:r>
                      <a:endParaRPr lang="es-ES" sz="1600" b="1" i="0" u="none" strike="noStrike" dirty="0">
                        <a:solidFill>
                          <a:srgbClr val="000000"/>
                        </a:solidFill>
                        <a:effectLst/>
                        <a:latin typeface="Calibri" panose="020F0502020204030204" pitchFamily="34" charset="0"/>
                      </a:endParaRPr>
                    </a:p>
                  </a:txBody>
                  <a:tcPr marL="9525" marR="9525" marT="9525" marB="0" anchor="ctr">
                    <a:lnL w="6350" cap="flat" cmpd="sng" algn="ctr">
                      <a:solidFill>
                        <a:schemeClr val="accent6">
                          <a:lumMod val="50000"/>
                        </a:schemeClr>
                      </a:solidFill>
                      <a:prstDash val="solid"/>
                      <a:round/>
                      <a:headEnd type="none" w="med" len="med"/>
                      <a:tailEnd type="none" w="med" len="med"/>
                    </a:lnL>
                    <a:lnR w="6350" cap="flat" cmpd="sng" algn="ctr">
                      <a:solidFill>
                        <a:schemeClr val="accent6">
                          <a:lumMod val="50000"/>
                        </a:schemeClr>
                      </a:solidFill>
                      <a:prstDash val="solid"/>
                      <a:round/>
                      <a:headEnd type="none" w="med" len="med"/>
                      <a:tailEnd type="none" w="med" len="med"/>
                    </a:lnR>
                    <a:lnT w="6350" cap="flat" cmpd="sng" algn="ctr">
                      <a:solidFill>
                        <a:schemeClr val="accent6">
                          <a:lumMod val="50000"/>
                        </a:schemeClr>
                      </a:solidFill>
                      <a:prstDash val="solid"/>
                      <a:round/>
                      <a:headEnd type="none" w="med" len="med"/>
                      <a:tailEnd type="none" w="med" len="med"/>
                    </a:lnT>
                    <a:lnB w="6350" cap="flat" cmpd="sng" algn="ctr">
                      <a:solidFill>
                        <a:schemeClr val="accent6">
                          <a:lumMod val="50000"/>
                        </a:schemeClr>
                      </a:solidFill>
                      <a:prstDash val="solid"/>
                      <a:round/>
                      <a:headEnd type="none" w="med" len="med"/>
                      <a:tailEnd type="none" w="med" len="med"/>
                    </a:lnB>
                    <a:noFill/>
                  </a:tcPr>
                </a:tc>
                <a:tc>
                  <a:txBody>
                    <a:bodyPr/>
                    <a:lstStyle/>
                    <a:p>
                      <a:pPr algn="r" rtl="0" fontAlgn="ctr"/>
                      <a:r>
                        <a:rPr lang="es-ES" sz="1600" u="none" strike="noStrike" dirty="0">
                          <a:effectLst/>
                        </a:rPr>
                        <a:t>71.050.844,00</a:t>
                      </a:r>
                      <a:endParaRPr lang="es-ES" sz="1600" b="1" i="0" u="none" strike="noStrike" dirty="0">
                        <a:solidFill>
                          <a:srgbClr val="000000"/>
                        </a:solidFill>
                        <a:effectLst/>
                        <a:latin typeface="Calibri" panose="020F0502020204030204" pitchFamily="34" charset="0"/>
                      </a:endParaRPr>
                    </a:p>
                  </a:txBody>
                  <a:tcPr marL="9525" marR="9525" marT="9525" marB="0" anchor="ctr">
                    <a:lnL w="6350" cap="flat" cmpd="sng" algn="ctr">
                      <a:solidFill>
                        <a:schemeClr val="accent6">
                          <a:lumMod val="50000"/>
                        </a:schemeClr>
                      </a:solidFill>
                      <a:prstDash val="solid"/>
                      <a:round/>
                      <a:headEnd type="none" w="med" len="med"/>
                      <a:tailEnd type="none" w="med" len="med"/>
                    </a:lnL>
                    <a:lnR w="6350" cap="flat" cmpd="sng" algn="ctr">
                      <a:solidFill>
                        <a:schemeClr val="accent6">
                          <a:lumMod val="50000"/>
                        </a:schemeClr>
                      </a:solidFill>
                      <a:prstDash val="solid"/>
                      <a:round/>
                      <a:headEnd type="none" w="med" len="med"/>
                      <a:tailEnd type="none" w="med" len="med"/>
                    </a:lnR>
                    <a:lnT w="6350" cap="flat" cmpd="sng" algn="ctr">
                      <a:solidFill>
                        <a:schemeClr val="accent6">
                          <a:lumMod val="50000"/>
                        </a:schemeClr>
                      </a:solidFill>
                      <a:prstDash val="solid"/>
                      <a:round/>
                      <a:headEnd type="none" w="med" len="med"/>
                      <a:tailEnd type="none" w="med" len="med"/>
                    </a:lnT>
                    <a:lnB w="6350" cap="flat" cmpd="sng" algn="ctr">
                      <a:solidFill>
                        <a:schemeClr val="accent6">
                          <a:lumMod val="50000"/>
                        </a:schemeClr>
                      </a:solidFill>
                      <a:prstDash val="solid"/>
                      <a:round/>
                      <a:headEnd type="none" w="med" len="med"/>
                      <a:tailEnd type="none" w="med" len="med"/>
                    </a:lnB>
                    <a:noFill/>
                  </a:tcPr>
                </a:tc>
                <a:tc>
                  <a:txBody>
                    <a:bodyPr/>
                    <a:lstStyle/>
                    <a:p>
                      <a:pPr algn="r" rtl="0" fontAlgn="ctr"/>
                      <a:r>
                        <a:rPr lang="es-ES" sz="1600" u="none" strike="noStrike" dirty="0">
                          <a:effectLst/>
                        </a:rPr>
                        <a:t>0</a:t>
                      </a:r>
                      <a:endParaRPr lang="es-ES" sz="1600" b="1" i="0" u="none" strike="noStrike" dirty="0">
                        <a:solidFill>
                          <a:srgbClr val="000000"/>
                        </a:solidFill>
                        <a:effectLst/>
                        <a:latin typeface="Calibri" panose="020F0502020204030204" pitchFamily="34" charset="0"/>
                      </a:endParaRPr>
                    </a:p>
                  </a:txBody>
                  <a:tcPr marL="9525" marR="9525" marT="9525" marB="0" anchor="ctr">
                    <a:lnL w="6350" cap="flat" cmpd="sng" algn="ctr">
                      <a:solidFill>
                        <a:schemeClr val="accent6">
                          <a:lumMod val="50000"/>
                        </a:schemeClr>
                      </a:solidFill>
                      <a:prstDash val="solid"/>
                      <a:round/>
                      <a:headEnd type="none" w="med" len="med"/>
                      <a:tailEnd type="none" w="med" len="med"/>
                    </a:lnL>
                    <a:lnR w="6350" cap="flat" cmpd="sng" algn="ctr">
                      <a:solidFill>
                        <a:schemeClr val="accent6">
                          <a:lumMod val="50000"/>
                        </a:schemeClr>
                      </a:solidFill>
                      <a:prstDash val="solid"/>
                      <a:round/>
                      <a:headEnd type="none" w="med" len="med"/>
                      <a:tailEnd type="none" w="med" len="med"/>
                    </a:lnR>
                    <a:lnT w="6350" cap="flat" cmpd="sng" algn="ctr">
                      <a:solidFill>
                        <a:schemeClr val="accent6">
                          <a:lumMod val="50000"/>
                        </a:schemeClr>
                      </a:solidFill>
                      <a:prstDash val="solid"/>
                      <a:round/>
                      <a:headEnd type="none" w="med" len="med"/>
                      <a:tailEnd type="none" w="med" len="med"/>
                    </a:lnT>
                    <a:lnB w="6350" cap="flat" cmpd="sng" algn="ctr">
                      <a:solidFill>
                        <a:schemeClr val="accent6">
                          <a:lumMod val="50000"/>
                        </a:schemeClr>
                      </a:solidFill>
                      <a:prstDash val="solid"/>
                      <a:round/>
                      <a:headEnd type="none" w="med" len="med"/>
                      <a:tailEnd type="none" w="med" len="med"/>
                    </a:lnB>
                    <a:noFill/>
                  </a:tcPr>
                </a:tc>
                <a:tc>
                  <a:txBody>
                    <a:bodyPr/>
                    <a:lstStyle/>
                    <a:p>
                      <a:pPr algn="r" rtl="0" fontAlgn="ctr"/>
                      <a:r>
                        <a:rPr lang="es-ES" sz="1600" b="0" u="none" strike="noStrike" dirty="0">
                          <a:solidFill>
                            <a:schemeClr val="tx1"/>
                          </a:solidFill>
                          <a:effectLst/>
                        </a:rPr>
                        <a:t>71.050.844,00</a:t>
                      </a:r>
                      <a:endParaRPr lang="es-ES" sz="1600" b="0" i="0" u="none" strike="noStrike" dirty="0">
                        <a:solidFill>
                          <a:schemeClr val="tx1"/>
                        </a:solidFill>
                        <a:effectLst/>
                        <a:latin typeface="Calibri" panose="020F0502020204030204" pitchFamily="34" charset="0"/>
                      </a:endParaRPr>
                    </a:p>
                  </a:txBody>
                  <a:tcPr marL="9525" marR="9525" marT="9525" marB="0" anchor="ctr">
                    <a:lnL w="6350" cap="flat" cmpd="sng" algn="ctr">
                      <a:solidFill>
                        <a:schemeClr val="accent6">
                          <a:lumMod val="50000"/>
                        </a:schemeClr>
                      </a:solidFill>
                      <a:prstDash val="solid"/>
                      <a:round/>
                      <a:headEnd type="none" w="med" len="med"/>
                      <a:tailEnd type="none" w="med" len="med"/>
                    </a:lnL>
                    <a:lnR w="6350" cap="flat" cmpd="sng" algn="ctr">
                      <a:solidFill>
                        <a:schemeClr val="accent6">
                          <a:lumMod val="50000"/>
                        </a:schemeClr>
                      </a:solidFill>
                      <a:prstDash val="solid"/>
                      <a:round/>
                      <a:headEnd type="none" w="med" len="med"/>
                      <a:tailEnd type="none" w="med" len="med"/>
                    </a:lnR>
                    <a:lnT w="6350" cap="flat" cmpd="sng" algn="ctr">
                      <a:solidFill>
                        <a:schemeClr val="accent6">
                          <a:lumMod val="50000"/>
                        </a:schemeClr>
                      </a:solidFill>
                      <a:prstDash val="solid"/>
                      <a:round/>
                      <a:headEnd type="none" w="med" len="med"/>
                      <a:tailEnd type="none" w="med" len="med"/>
                    </a:lnT>
                    <a:lnB w="6350" cap="flat" cmpd="sng" algn="ctr">
                      <a:solidFill>
                        <a:schemeClr val="accent6">
                          <a:lumMod val="50000"/>
                        </a:schemeClr>
                      </a:solidFill>
                      <a:prstDash val="solid"/>
                      <a:round/>
                      <a:headEnd type="none" w="med" len="med"/>
                      <a:tailEnd type="none" w="med" len="med"/>
                    </a:lnB>
                    <a:noFill/>
                  </a:tcPr>
                </a:tc>
                <a:tc>
                  <a:txBody>
                    <a:bodyPr/>
                    <a:lstStyle/>
                    <a:p>
                      <a:pPr algn="r" rtl="0" fontAlgn="ctr"/>
                      <a:r>
                        <a:rPr lang="es-ES" sz="1600" u="none" strike="noStrike" dirty="0">
                          <a:effectLst/>
                        </a:rPr>
                        <a:t>78,35%</a:t>
                      </a:r>
                      <a:endParaRPr lang="es-ES" sz="1600" b="1" i="0" u="none" strike="noStrike" dirty="0">
                        <a:solidFill>
                          <a:srgbClr val="000000"/>
                        </a:solidFill>
                        <a:effectLst/>
                        <a:latin typeface="Calibri" panose="020F0502020204030204" pitchFamily="34" charset="0"/>
                      </a:endParaRPr>
                    </a:p>
                  </a:txBody>
                  <a:tcPr marL="9525" marR="9525" marT="9525" marB="0" anchor="ctr">
                    <a:lnL w="6350" cap="flat" cmpd="sng" algn="ctr">
                      <a:solidFill>
                        <a:schemeClr val="accent6">
                          <a:lumMod val="50000"/>
                        </a:schemeClr>
                      </a:solidFill>
                      <a:prstDash val="solid"/>
                      <a:round/>
                      <a:headEnd type="none" w="med" len="med"/>
                      <a:tailEnd type="none" w="med" len="med"/>
                    </a:lnL>
                    <a:lnR w="6350" cap="flat" cmpd="sng" algn="ctr">
                      <a:solidFill>
                        <a:schemeClr val="accent6">
                          <a:lumMod val="50000"/>
                        </a:schemeClr>
                      </a:solidFill>
                      <a:prstDash val="solid"/>
                      <a:round/>
                      <a:headEnd type="none" w="med" len="med"/>
                      <a:tailEnd type="none" w="med" len="med"/>
                    </a:lnR>
                    <a:lnT w="6350" cap="flat" cmpd="sng" algn="ctr">
                      <a:solidFill>
                        <a:schemeClr val="accent6">
                          <a:lumMod val="50000"/>
                        </a:schemeClr>
                      </a:solidFill>
                      <a:prstDash val="solid"/>
                      <a:round/>
                      <a:headEnd type="none" w="med" len="med"/>
                      <a:tailEnd type="none" w="med" len="med"/>
                    </a:lnT>
                    <a:lnB w="6350" cap="flat" cmpd="sng" algn="ctr">
                      <a:solidFill>
                        <a:schemeClr val="accent6">
                          <a:lumMod val="50000"/>
                        </a:schemeClr>
                      </a:solidFill>
                      <a:prstDash val="solid"/>
                      <a:round/>
                      <a:headEnd type="none" w="med" len="med"/>
                      <a:tailEnd type="none" w="med" len="med"/>
                    </a:lnB>
                    <a:noFill/>
                  </a:tcPr>
                </a:tc>
              </a:tr>
              <a:tr h="725468">
                <a:tc>
                  <a:txBody>
                    <a:bodyPr/>
                    <a:lstStyle/>
                    <a:p>
                      <a:pPr algn="ctr" rtl="0" fontAlgn="ctr"/>
                      <a:r>
                        <a:rPr lang="es-ES" sz="1400" u="none" strike="noStrike" dirty="0">
                          <a:effectLst/>
                        </a:rPr>
                        <a:t>41</a:t>
                      </a:r>
                      <a:endParaRPr lang="es-ES" sz="1400" b="1" i="0" u="none" strike="noStrike" dirty="0">
                        <a:solidFill>
                          <a:srgbClr val="000000"/>
                        </a:solidFill>
                        <a:effectLst/>
                        <a:latin typeface="Calibri" panose="020F0502020204030204" pitchFamily="34" charset="0"/>
                      </a:endParaRPr>
                    </a:p>
                  </a:txBody>
                  <a:tcPr marL="9525" marR="9525" marT="9525" marB="0" anchor="ctr">
                    <a:lnL w="6350" cap="flat" cmpd="sng" algn="ctr">
                      <a:solidFill>
                        <a:schemeClr val="accent6">
                          <a:lumMod val="50000"/>
                        </a:schemeClr>
                      </a:solidFill>
                      <a:prstDash val="solid"/>
                      <a:round/>
                      <a:headEnd type="none" w="med" len="med"/>
                      <a:tailEnd type="none" w="med" len="med"/>
                    </a:lnL>
                    <a:lnR w="6350" cap="flat" cmpd="sng" algn="ctr">
                      <a:solidFill>
                        <a:schemeClr val="accent6">
                          <a:lumMod val="50000"/>
                        </a:schemeClr>
                      </a:solidFill>
                      <a:prstDash val="solid"/>
                      <a:round/>
                      <a:headEnd type="none" w="med" len="med"/>
                      <a:tailEnd type="none" w="med" len="med"/>
                    </a:lnR>
                    <a:lnT w="6350" cap="flat" cmpd="sng" algn="ctr">
                      <a:solidFill>
                        <a:schemeClr val="accent6">
                          <a:lumMod val="50000"/>
                        </a:schemeClr>
                      </a:solidFill>
                      <a:prstDash val="solid"/>
                      <a:round/>
                      <a:headEnd type="none" w="med" len="med"/>
                      <a:tailEnd type="none" w="med" len="med"/>
                    </a:lnT>
                    <a:lnB w="6350" cap="flat" cmpd="sng" algn="ctr">
                      <a:solidFill>
                        <a:schemeClr val="accent6">
                          <a:lumMod val="50000"/>
                        </a:schemeClr>
                      </a:solidFill>
                      <a:prstDash val="solid"/>
                      <a:round/>
                      <a:headEnd type="none" w="med" len="med"/>
                      <a:tailEnd type="none" w="med" len="med"/>
                    </a:lnB>
                    <a:noFill/>
                  </a:tcPr>
                </a:tc>
                <a:tc>
                  <a:txBody>
                    <a:bodyPr/>
                    <a:lstStyle/>
                    <a:p>
                      <a:pPr algn="ctr" rtl="0" fontAlgn="ctr"/>
                      <a:r>
                        <a:rPr lang="es-ES" sz="1400" u="none" strike="noStrike" dirty="0">
                          <a:effectLst/>
                        </a:rPr>
                        <a:t>117</a:t>
                      </a:r>
                      <a:endParaRPr lang="es-ES" sz="1400" b="1" i="0" u="none" strike="noStrike" dirty="0">
                        <a:solidFill>
                          <a:srgbClr val="000000"/>
                        </a:solidFill>
                        <a:effectLst/>
                        <a:latin typeface="Calibri" panose="020F0502020204030204" pitchFamily="34" charset="0"/>
                      </a:endParaRPr>
                    </a:p>
                  </a:txBody>
                  <a:tcPr marL="9525" marR="9525" marT="9525" marB="0" anchor="ctr">
                    <a:lnL w="6350" cap="flat" cmpd="sng" algn="ctr">
                      <a:solidFill>
                        <a:schemeClr val="accent6">
                          <a:lumMod val="50000"/>
                        </a:schemeClr>
                      </a:solidFill>
                      <a:prstDash val="solid"/>
                      <a:round/>
                      <a:headEnd type="none" w="med" len="med"/>
                      <a:tailEnd type="none" w="med" len="med"/>
                    </a:lnL>
                    <a:lnR w="6350" cap="flat" cmpd="sng" algn="ctr">
                      <a:solidFill>
                        <a:schemeClr val="accent6">
                          <a:lumMod val="50000"/>
                        </a:schemeClr>
                      </a:solidFill>
                      <a:prstDash val="solid"/>
                      <a:round/>
                      <a:headEnd type="none" w="med" len="med"/>
                      <a:tailEnd type="none" w="med" len="med"/>
                    </a:lnR>
                    <a:lnT w="6350" cap="flat" cmpd="sng" algn="ctr">
                      <a:solidFill>
                        <a:schemeClr val="accent6">
                          <a:lumMod val="50000"/>
                        </a:schemeClr>
                      </a:solidFill>
                      <a:prstDash val="solid"/>
                      <a:round/>
                      <a:headEnd type="none" w="med" len="med"/>
                      <a:tailEnd type="none" w="med" len="med"/>
                    </a:lnT>
                    <a:lnB w="6350" cap="flat" cmpd="sng" algn="ctr">
                      <a:solidFill>
                        <a:schemeClr val="accent6">
                          <a:lumMod val="50000"/>
                        </a:schemeClr>
                      </a:solidFill>
                      <a:prstDash val="solid"/>
                      <a:round/>
                      <a:headEnd type="none" w="med" len="med"/>
                      <a:tailEnd type="none" w="med" len="med"/>
                    </a:lnB>
                    <a:noFill/>
                  </a:tcPr>
                </a:tc>
                <a:tc>
                  <a:txBody>
                    <a:bodyPr/>
                    <a:lstStyle/>
                    <a:p>
                      <a:pPr algn="l" rtl="0" fontAlgn="ctr"/>
                      <a:r>
                        <a:rPr lang="es-ES" sz="1600" u="none" strike="noStrike" dirty="0">
                          <a:effectLst/>
                        </a:rPr>
                        <a:t>TGN-IDH Gobernaciones (La Paz y Oruro) </a:t>
                      </a:r>
                      <a:r>
                        <a:rPr lang="es-ES" sz="1600" u="none" strike="noStrike" dirty="0" smtClean="0">
                          <a:effectLst/>
                        </a:rPr>
                        <a:t>* </a:t>
                      </a:r>
                      <a:endParaRPr lang="es-ES" sz="1600" b="1" i="0" u="none" strike="noStrike" dirty="0">
                        <a:solidFill>
                          <a:srgbClr val="000000"/>
                        </a:solidFill>
                        <a:effectLst/>
                        <a:latin typeface="Calibri" panose="020F0502020204030204" pitchFamily="34" charset="0"/>
                      </a:endParaRPr>
                    </a:p>
                  </a:txBody>
                  <a:tcPr marL="9525" marR="9525" marT="9525" marB="0" anchor="ctr">
                    <a:lnL w="6350" cap="flat" cmpd="sng" algn="ctr">
                      <a:solidFill>
                        <a:schemeClr val="accent6">
                          <a:lumMod val="50000"/>
                        </a:schemeClr>
                      </a:solidFill>
                      <a:prstDash val="solid"/>
                      <a:round/>
                      <a:headEnd type="none" w="med" len="med"/>
                      <a:tailEnd type="none" w="med" len="med"/>
                    </a:lnL>
                    <a:lnR w="6350" cap="flat" cmpd="sng" algn="ctr">
                      <a:solidFill>
                        <a:schemeClr val="accent6">
                          <a:lumMod val="50000"/>
                        </a:schemeClr>
                      </a:solidFill>
                      <a:prstDash val="solid"/>
                      <a:round/>
                      <a:headEnd type="none" w="med" len="med"/>
                      <a:tailEnd type="none" w="med" len="med"/>
                    </a:lnR>
                    <a:lnT w="6350" cap="flat" cmpd="sng" algn="ctr">
                      <a:solidFill>
                        <a:schemeClr val="accent6">
                          <a:lumMod val="50000"/>
                        </a:schemeClr>
                      </a:solidFill>
                      <a:prstDash val="solid"/>
                      <a:round/>
                      <a:headEnd type="none" w="med" len="med"/>
                      <a:tailEnd type="none" w="med" len="med"/>
                    </a:lnT>
                    <a:lnB w="6350" cap="flat" cmpd="sng" algn="ctr">
                      <a:solidFill>
                        <a:schemeClr val="accent6">
                          <a:lumMod val="50000"/>
                        </a:schemeClr>
                      </a:solidFill>
                      <a:prstDash val="solid"/>
                      <a:round/>
                      <a:headEnd type="none" w="med" len="med"/>
                      <a:tailEnd type="none" w="med" len="med"/>
                    </a:lnB>
                    <a:noFill/>
                  </a:tcPr>
                </a:tc>
                <a:tc>
                  <a:txBody>
                    <a:bodyPr/>
                    <a:lstStyle/>
                    <a:p>
                      <a:pPr algn="r" rtl="0" fontAlgn="ctr"/>
                      <a:r>
                        <a:rPr lang="es-ES" sz="1600" u="none" strike="noStrike" dirty="0">
                          <a:effectLst/>
                        </a:rPr>
                        <a:t>756.800,00</a:t>
                      </a:r>
                      <a:endParaRPr lang="es-ES" sz="1600" b="1" i="0" u="none" strike="noStrike" dirty="0">
                        <a:solidFill>
                          <a:srgbClr val="000000"/>
                        </a:solidFill>
                        <a:effectLst/>
                        <a:latin typeface="Calibri" panose="020F0502020204030204" pitchFamily="34" charset="0"/>
                      </a:endParaRPr>
                    </a:p>
                  </a:txBody>
                  <a:tcPr marL="9525" marR="9525" marT="9525" marB="0" anchor="ctr">
                    <a:lnL w="6350" cap="flat" cmpd="sng" algn="ctr">
                      <a:solidFill>
                        <a:schemeClr val="accent6">
                          <a:lumMod val="50000"/>
                        </a:schemeClr>
                      </a:solidFill>
                      <a:prstDash val="solid"/>
                      <a:round/>
                      <a:headEnd type="none" w="med" len="med"/>
                      <a:tailEnd type="none" w="med" len="med"/>
                    </a:lnL>
                    <a:lnR w="6350" cap="flat" cmpd="sng" algn="ctr">
                      <a:solidFill>
                        <a:schemeClr val="accent6">
                          <a:lumMod val="50000"/>
                        </a:schemeClr>
                      </a:solidFill>
                      <a:prstDash val="solid"/>
                      <a:round/>
                      <a:headEnd type="none" w="med" len="med"/>
                      <a:tailEnd type="none" w="med" len="med"/>
                    </a:lnR>
                    <a:lnT w="6350" cap="flat" cmpd="sng" algn="ctr">
                      <a:solidFill>
                        <a:schemeClr val="accent6">
                          <a:lumMod val="50000"/>
                        </a:schemeClr>
                      </a:solidFill>
                      <a:prstDash val="solid"/>
                      <a:round/>
                      <a:headEnd type="none" w="med" len="med"/>
                      <a:tailEnd type="none" w="med" len="med"/>
                    </a:lnT>
                    <a:lnB w="6350" cap="flat" cmpd="sng" algn="ctr">
                      <a:solidFill>
                        <a:schemeClr val="accent6">
                          <a:lumMod val="50000"/>
                        </a:schemeClr>
                      </a:solidFill>
                      <a:prstDash val="solid"/>
                      <a:round/>
                      <a:headEnd type="none" w="med" len="med"/>
                      <a:tailEnd type="none" w="med" len="med"/>
                    </a:lnB>
                    <a:noFill/>
                  </a:tcPr>
                </a:tc>
                <a:tc>
                  <a:txBody>
                    <a:bodyPr/>
                    <a:lstStyle/>
                    <a:p>
                      <a:pPr algn="r" rtl="0" fontAlgn="ctr"/>
                      <a:r>
                        <a:rPr lang="es-ES" sz="1600" u="none" strike="noStrike" dirty="0">
                          <a:effectLst/>
                        </a:rPr>
                        <a:t>0</a:t>
                      </a:r>
                      <a:endParaRPr lang="es-ES" sz="1600" b="1" i="0" u="none" strike="noStrike" dirty="0">
                        <a:solidFill>
                          <a:srgbClr val="000000"/>
                        </a:solidFill>
                        <a:effectLst/>
                        <a:latin typeface="Calibri" panose="020F0502020204030204" pitchFamily="34" charset="0"/>
                      </a:endParaRPr>
                    </a:p>
                  </a:txBody>
                  <a:tcPr marL="9525" marR="9525" marT="9525" marB="0" anchor="ctr">
                    <a:lnL w="6350" cap="flat" cmpd="sng" algn="ctr">
                      <a:solidFill>
                        <a:schemeClr val="accent6">
                          <a:lumMod val="50000"/>
                        </a:schemeClr>
                      </a:solidFill>
                      <a:prstDash val="solid"/>
                      <a:round/>
                      <a:headEnd type="none" w="med" len="med"/>
                      <a:tailEnd type="none" w="med" len="med"/>
                    </a:lnL>
                    <a:lnR w="6350" cap="flat" cmpd="sng" algn="ctr">
                      <a:solidFill>
                        <a:schemeClr val="accent6">
                          <a:lumMod val="50000"/>
                        </a:schemeClr>
                      </a:solidFill>
                      <a:prstDash val="solid"/>
                      <a:round/>
                      <a:headEnd type="none" w="med" len="med"/>
                      <a:tailEnd type="none" w="med" len="med"/>
                    </a:lnR>
                    <a:lnT w="6350" cap="flat" cmpd="sng" algn="ctr">
                      <a:solidFill>
                        <a:schemeClr val="accent6">
                          <a:lumMod val="50000"/>
                        </a:schemeClr>
                      </a:solidFill>
                      <a:prstDash val="solid"/>
                      <a:round/>
                      <a:headEnd type="none" w="med" len="med"/>
                      <a:tailEnd type="none" w="med" len="med"/>
                    </a:lnT>
                    <a:lnB w="6350" cap="flat" cmpd="sng" algn="ctr">
                      <a:solidFill>
                        <a:schemeClr val="accent6">
                          <a:lumMod val="50000"/>
                        </a:schemeClr>
                      </a:solidFill>
                      <a:prstDash val="solid"/>
                      <a:round/>
                      <a:headEnd type="none" w="med" len="med"/>
                      <a:tailEnd type="none" w="med" len="med"/>
                    </a:lnB>
                    <a:noFill/>
                  </a:tcPr>
                </a:tc>
                <a:tc>
                  <a:txBody>
                    <a:bodyPr/>
                    <a:lstStyle/>
                    <a:p>
                      <a:pPr algn="r" rtl="0" fontAlgn="ctr"/>
                      <a:r>
                        <a:rPr lang="es-ES" sz="1600" b="0" u="none" strike="noStrike" dirty="0">
                          <a:solidFill>
                            <a:schemeClr val="tx1"/>
                          </a:solidFill>
                          <a:effectLst/>
                        </a:rPr>
                        <a:t>756.800,00</a:t>
                      </a:r>
                      <a:endParaRPr lang="es-ES" sz="1600" b="0" i="0" u="none" strike="noStrike" dirty="0">
                        <a:solidFill>
                          <a:schemeClr val="tx1"/>
                        </a:solidFill>
                        <a:effectLst/>
                        <a:latin typeface="Calibri" panose="020F0502020204030204" pitchFamily="34" charset="0"/>
                      </a:endParaRPr>
                    </a:p>
                  </a:txBody>
                  <a:tcPr marL="9525" marR="9525" marT="9525" marB="0" anchor="ctr">
                    <a:lnL w="6350" cap="flat" cmpd="sng" algn="ctr">
                      <a:solidFill>
                        <a:schemeClr val="accent6">
                          <a:lumMod val="50000"/>
                        </a:schemeClr>
                      </a:solidFill>
                      <a:prstDash val="solid"/>
                      <a:round/>
                      <a:headEnd type="none" w="med" len="med"/>
                      <a:tailEnd type="none" w="med" len="med"/>
                    </a:lnL>
                    <a:lnR w="6350" cap="flat" cmpd="sng" algn="ctr">
                      <a:solidFill>
                        <a:schemeClr val="accent6">
                          <a:lumMod val="50000"/>
                        </a:schemeClr>
                      </a:solidFill>
                      <a:prstDash val="solid"/>
                      <a:round/>
                      <a:headEnd type="none" w="med" len="med"/>
                      <a:tailEnd type="none" w="med" len="med"/>
                    </a:lnR>
                    <a:lnT w="6350" cap="flat" cmpd="sng" algn="ctr">
                      <a:solidFill>
                        <a:schemeClr val="accent6">
                          <a:lumMod val="50000"/>
                        </a:schemeClr>
                      </a:solidFill>
                      <a:prstDash val="solid"/>
                      <a:round/>
                      <a:headEnd type="none" w="med" len="med"/>
                      <a:tailEnd type="none" w="med" len="med"/>
                    </a:lnT>
                    <a:lnB w="6350" cap="flat" cmpd="sng" algn="ctr">
                      <a:solidFill>
                        <a:schemeClr val="accent6">
                          <a:lumMod val="50000"/>
                        </a:schemeClr>
                      </a:solidFill>
                      <a:prstDash val="solid"/>
                      <a:round/>
                      <a:headEnd type="none" w="med" len="med"/>
                      <a:tailEnd type="none" w="med" len="med"/>
                    </a:lnB>
                    <a:noFill/>
                  </a:tcPr>
                </a:tc>
                <a:tc>
                  <a:txBody>
                    <a:bodyPr/>
                    <a:lstStyle/>
                    <a:p>
                      <a:pPr algn="r" rtl="0" fontAlgn="ctr"/>
                      <a:r>
                        <a:rPr lang="es-ES" sz="1600" u="none" strike="noStrike" dirty="0">
                          <a:effectLst/>
                        </a:rPr>
                        <a:t>0,83%</a:t>
                      </a:r>
                      <a:endParaRPr lang="es-ES" sz="1600" b="1" i="0" u="none" strike="noStrike" dirty="0">
                        <a:solidFill>
                          <a:srgbClr val="000000"/>
                        </a:solidFill>
                        <a:effectLst/>
                        <a:latin typeface="Calibri" panose="020F0502020204030204" pitchFamily="34" charset="0"/>
                      </a:endParaRPr>
                    </a:p>
                  </a:txBody>
                  <a:tcPr marL="9525" marR="9525" marT="9525" marB="0" anchor="ctr">
                    <a:lnL w="6350" cap="flat" cmpd="sng" algn="ctr">
                      <a:solidFill>
                        <a:schemeClr val="accent6">
                          <a:lumMod val="50000"/>
                        </a:schemeClr>
                      </a:solidFill>
                      <a:prstDash val="solid"/>
                      <a:round/>
                      <a:headEnd type="none" w="med" len="med"/>
                      <a:tailEnd type="none" w="med" len="med"/>
                    </a:lnL>
                    <a:lnR w="6350" cap="flat" cmpd="sng" algn="ctr">
                      <a:solidFill>
                        <a:schemeClr val="accent6">
                          <a:lumMod val="50000"/>
                        </a:schemeClr>
                      </a:solidFill>
                      <a:prstDash val="solid"/>
                      <a:round/>
                      <a:headEnd type="none" w="med" len="med"/>
                      <a:tailEnd type="none" w="med" len="med"/>
                    </a:lnR>
                    <a:lnT w="6350" cap="flat" cmpd="sng" algn="ctr">
                      <a:solidFill>
                        <a:schemeClr val="accent6">
                          <a:lumMod val="50000"/>
                        </a:schemeClr>
                      </a:solidFill>
                      <a:prstDash val="solid"/>
                      <a:round/>
                      <a:headEnd type="none" w="med" len="med"/>
                      <a:tailEnd type="none" w="med" len="med"/>
                    </a:lnT>
                    <a:lnB w="6350" cap="flat" cmpd="sng" algn="ctr">
                      <a:solidFill>
                        <a:schemeClr val="accent6">
                          <a:lumMod val="50000"/>
                        </a:schemeClr>
                      </a:solidFill>
                      <a:prstDash val="solid"/>
                      <a:round/>
                      <a:headEnd type="none" w="med" len="med"/>
                      <a:tailEnd type="none" w="med" len="med"/>
                    </a:lnB>
                    <a:noFill/>
                  </a:tcPr>
                </a:tc>
              </a:tr>
              <a:tr h="296397">
                <a:tc gridSpan="3">
                  <a:txBody>
                    <a:bodyPr/>
                    <a:lstStyle/>
                    <a:p>
                      <a:pPr algn="ctr" rtl="0" fontAlgn="ctr"/>
                      <a:r>
                        <a:rPr lang="es-ES" sz="1200" b="1" u="none" strike="noStrike" dirty="0">
                          <a:solidFill>
                            <a:schemeClr val="tx1"/>
                          </a:solidFill>
                          <a:effectLst/>
                        </a:rPr>
                        <a:t>    TOTALES  </a:t>
                      </a:r>
                      <a:endParaRPr lang="es-ES" sz="1200" b="1" i="0" u="none" strike="noStrike" dirty="0">
                        <a:solidFill>
                          <a:schemeClr val="tx1"/>
                        </a:solidFill>
                        <a:effectLst/>
                        <a:latin typeface="Arial" panose="020B0604020202020204" pitchFamily="34" charset="0"/>
                      </a:endParaRPr>
                    </a:p>
                  </a:txBody>
                  <a:tcPr marL="9525" marR="9525" marT="9525" marB="0" anchor="ctr">
                    <a:lnL w="6350" cap="flat" cmpd="sng" algn="ctr">
                      <a:solidFill>
                        <a:schemeClr val="accent6">
                          <a:lumMod val="50000"/>
                        </a:schemeClr>
                      </a:solidFill>
                      <a:prstDash val="solid"/>
                      <a:round/>
                      <a:headEnd type="none" w="med" len="med"/>
                      <a:tailEnd type="none" w="med" len="med"/>
                    </a:lnL>
                    <a:lnR w="6350" cap="flat" cmpd="sng" algn="ctr">
                      <a:solidFill>
                        <a:schemeClr val="accent6">
                          <a:lumMod val="50000"/>
                        </a:schemeClr>
                      </a:solidFill>
                      <a:prstDash val="solid"/>
                      <a:round/>
                      <a:headEnd type="none" w="med" len="med"/>
                      <a:tailEnd type="none" w="med" len="med"/>
                    </a:lnR>
                    <a:lnT w="6350" cap="flat" cmpd="sng" algn="ctr">
                      <a:solidFill>
                        <a:schemeClr val="accent6">
                          <a:lumMod val="50000"/>
                        </a:schemeClr>
                      </a:solidFill>
                      <a:prstDash val="solid"/>
                      <a:round/>
                      <a:headEnd type="none" w="med" len="med"/>
                      <a:tailEnd type="none" w="med" len="med"/>
                    </a:lnT>
                    <a:lnB w="6350" cap="flat" cmpd="sng" algn="ctr">
                      <a:solidFill>
                        <a:schemeClr val="accent6">
                          <a:lumMod val="50000"/>
                        </a:schemeClr>
                      </a:solidFill>
                      <a:prstDash val="solid"/>
                      <a:round/>
                      <a:headEnd type="none" w="med" len="med"/>
                      <a:tailEnd type="none" w="med" len="med"/>
                    </a:lnB>
                    <a:solidFill>
                      <a:schemeClr val="accent6">
                        <a:lumMod val="20000"/>
                        <a:lumOff val="80000"/>
                      </a:schemeClr>
                    </a:solidFill>
                  </a:tcPr>
                </a:tc>
                <a:tc hMerge="1">
                  <a:txBody>
                    <a:bodyPr/>
                    <a:lstStyle/>
                    <a:p>
                      <a:endParaRPr lang="es-ES"/>
                    </a:p>
                  </a:txBody>
                  <a:tcPr/>
                </a:tc>
                <a:tc hMerge="1">
                  <a:txBody>
                    <a:bodyPr/>
                    <a:lstStyle/>
                    <a:p>
                      <a:endParaRPr lang="es-ES"/>
                    </a:p>
                  </a:txBody>
                  <a:tcPr/>
                </a:tc>
                <a:tc>
                  <a:txBody>
                    <a:bodyPr/>
                    <a:lstStyle/>
                    <a:p>
                      <a:pPr algn="r" rtl="0" fontAlgn="ctr"/>
                      <a:r>
                        <a:rPr lang="es-ES" sz="1600" b="1" u="none" strike="noStrike" dirty="0">
                          <a:solidFill>
                            <a:schemeClr val="tx1"/>
                          </a:solidFill>
                          <a:effectLst/>
                        </a:rPr>
                        <a:t>85.357.411,00</a:t>
                      </a:r>
                      <a:endParaRPr lang="es-ES" sz="1600" b="1" i="0" u="none" strike="noStrike" dirty="0">
                        <a:solidFill>
                          <a:schemeClr val="tx1"/>
                        </a:solidFill>
                        <a:effectLst/>
                        <a:latin typeface="Arial" panose="020B0604020202020204" pitchFamily="34" charset="0"/>
                      </a:endParaRPr>
                    </a:p>
                  </a:txBody>
                  <a:tcPr marL="9525" marR="9525" marT="9525" marB="0" anchor="ctr">
                    <a:lnL w="6350" cap="flat" cmpd="sng" algn="ctr">
                      <a:solidFill>
                        <a:schemeClr val="accent6">
                          <a:lumMod val="50000"/>
                        </a:schemeClr>
                      </a:solidFill>
                      <a:prstDash val="solid"/>
                      <a:round/>
                      <a:headEnd type="none" w="med" len="med"/>
                      <a:tailEnd type="none" w="med" len="med"/>
                    </a:lnL>
                    <a:lnR w="6350" cap="flat" cmpd="sng" algn="ctr">
                      <a:solidFill>
                        <a:schemeClr val="accent6">
                          <a:lumMod val="50000"/>
                        </a:schemeClr>
                      </a:solidFill>
                      <a:prstDash val="solid"/>
                      <a:round/>
                      <a:headEnd type="none" w="med" len="med"/>
                      <a:tailEnd type="none" w="med" len="med"/>
                    </a:lnR>
                    <a:lnT w="6350" cap="flat" cmpd="sng" algn="ctr">
                      <a:solidFill>
                        <a:schemeClr val="accent6">
                          <a:lumMod val="50000"/>
                        </a:schemeClr>
                      </a:solidFill>
                      <a:prstDash val="solid"/>
                      <a:round/>
                      <a:headEnd type="none" w="med" len="med"/>
                      <a:tailEnd type="none" w="med" len="med"/>
                    </a:lnT>
                    <a:lnB w="6350" cap="flat" cmpd="sng" algn="ctr">
                      <a:solidFill>
                        <a:schemeClr val="accent6">
                          <a:lumMod val="50000"/>
                        </a:schemeClr>
                      </a:solidFill>
                      <a:prstDash val="solid"/>
                      <a:round/>
                      <a:headEnd type="none" w="med" len="med"/>
                      <a:tailEnd type="none" w="med" len="med"/>
                    </a:lnB>
                    <a:solidFill>
                      <a:schemeClr val="accent6">
                        <a:lumMod val="20000"/>
                        <a:lumOff val="80000"/>
                      </a:schemeClr>
                    </a:solidFill>
                  </a:tcPr>
                </a:tc>
                <a:tc>
                  <a:txBody>
                    <a:bodyPr/>
                    <a:lstStyle/>
                    <a:p>
                      <a:pPr algn="r" rtl="0" fontAlgn="ctr"/>
                      <a:r>
                        <a:rPr lang="es-ES" sz="1600" b="1" u="none" strike="noStrike" dirty="0">
                          <a:solidFill>
                            <a:schemeClr val="tx1"/>
                          </a:solidFill>
                          <a:effectLst/>
                        </a:rPr>
                        <a:t>5.329.629,00</a:t>
                      </a:r>
                      <a:endParaRPr lang="es-ES" sz="1600" b="1" i="0" u="none" strike="noStrike" dirty="0">
                        <a:solidFill>
                          <a:schemeClr val="tx1"/>
                        </a:solidFill>
                        <a:effectLst/>
                        <a:latin typeface="Arial" panose="020B0604020202020204" pitchFamily="34" charset="0"/>
                      </a:endParaRPr>
                    </a:p>
                  </a:txBody>
                  <a:tcPr marL="9525" marR="9525" marT="9525" marB="0" anchor="ctr">
                    <a:lnL w="6350" cap="flat" cmpd="sng" algn="ctr">
                      <a:solidFill>
                        <a:schemeClr val="accent6">
                          <a:lumMod val="50000"/>
                        </a:schemeClr>
                      </a:solidFill>
                      <a:prstDash val="solid"/>
                      <a:round/>
                      <a:headEnd type="none" w="med" len="med"/>
                      <a:tailEnd type="none" w="med" len="med"/>
                    </a:lnL>
                    <a:lnR w="6350" cap="flat" cmpd="sng" algn="ctr">
                      <a:solidFill>
                        <a:schemeClr val="accent6">
                          <a:lumMod val="50000"/>
                        </a:schemeClr>
                      </a:solidFill>
                      <a:prstDash val="solid"/>
                      <a:round/>
                      <a:headEnd type="none" w="med" len="med"/>
                      <a:tailEnd type="none" w="med" len="med"/>
                    </a:lnR>
                    <a:lnT w="6350" cap="flat" cmpd="sng" algn="ctr">
                      <a:solidFill>
                        <a:schemeClr val="accent6">
                          <a:lumMod val="50000"/>
                        </a:schemeClr>
                      </a:solidFill>
                      <a:prstDash val="solid"/>
                      <a:round/>
                      <a:headEnd type="none" w="med" len="med"/>
                      <a:tailEnd type="none" w="med" len="med"/>
                    </a:lnT>
                    <a:lnB w="6350" cap="flat" cmpd="sng" algn="ctr">
                      <a:solidFill>
                        <a:schemeClr val="accent6">
                          <a:lumMod val="50000"/>
                        </a:schemeClr>
                      </a:solidFill>
                      <a:prstDash val="solid"/>
                      <a:round/>
                      <a:headEnd type="none" w="med" len="med"/>
                      <a:tailEnd type="none" w="med" len="med"/>
                    </a:lnB>
                    <a:solidFill>
                      <a:schemeClr val="accent6">
                        <a:lumMod val="20000"/>
                        <a:lumOff val="80000"/>
                      </a:schemeClr>
                    </a:solidFill>
                  </a:tcPr>
                </a:tc>
                <a:tc>
                  <a:txBody>
                    <a:bodyPr/>
                    <a:lstStyle/>
                    <a:p>
                      <a:pPr algn="r" rtl="0" fontAlgn="ctr"/>
                      <a:r>
                        <a:rPr lang="es-ES" sz="1600" b="1" u="none" strike="noStrike" dirty="0">
                          <a:solidFill>
                            <a:schemeClr val="tx1"/>
                          </a:solidFill>
                          <a:effectLst/>
                        </a:rPr>
                        <a:t>90.687.040,00</a:t>
                      </a:r>
                      <a:endParaRPr lang="es-ES" sz="1600" b="1" i="0" u="none" strike="noStrike" dirty="0">
                        <a:solidFill>
                          <a:schemeClr val="tx1"/>
                        </a:solidFill>
                        <a:effectLst/>
                        <a:latin typeface="Arial" panose="020B0604020202020204" pitchFamily="34" charset="0"/>
                      </a:endParaRPr>
                    </a:p>
                  </a:txBody>
                  <a:tcPr marL="9525" marR="9525" marT="9525" marB="0" anchor="ctr">
                    <a:lnL w="6350" cap="flat" cmpd="sng" algn="ctr">
                      <a:solidFill>
                        <a:schemeClr val="accent6">
                          <a:lumMod val="50000"/>
                        </a:schemeClr>
                      </a:solidFill>
                      <a:prstDash val="solid"/>
                      <a:round/>
                      <a:headEnd type="none" w="med" len="med"/>
                      <a:tailEnd type="none" w="med" len="med"/>
                    </a:lnL>
                    <a:lnR w="6350" cap="flat" cmpd="sng" algn="ctr">
                      <a:solidFill>
                        <a:schemeClr val="accent6">
                          <a:lumMod val="50000"/>
                        </a:schemeClr>
                      </a:solidFill>
                      <a:prstDash val="solid"/>
                      <a:round/>
                      <a:headEnd type="none" w="med" len="med"/>
                      <a:tailEnd type="none" w="med" len="med"/>
                    </a:lnR>
                    <a:lnT w="6350" cap="flat" cmpd="sng" algn="ctr">
                      <a:solidFill>
                        <a:schemeClr val="accent6">
                          <a:lumMod val="50000"/>
                        </a:schemeClr>
                      </a:solidFill>
                      <a:prstDash val="solid"/>
                      <a:round/>
                      <a:headEnd type="none" w="med" len="med"/>
                      <a:tailEnd type="none" w="med" len="med"/>
                    </a:lnT>
                    <a:lnB w="6350" cap="flat" cmpd="sng" algn="ctr">
                      <a:solidFill>
                        <a:schemeClr val="accent6">
                          <a:lumMod val="50000"/>
                        </a:schemeClr>
                      </a:solidFill>
                      <a:prstDash val="solid"/>
                      <a:round/>
                      <a:headEnd type="none" w="med" len="med"/>
                      <a:tailEnd type="none" w="med" len="med"/>
                    </a:lnB>
                    <a:solidFill>
                      <a:schemeClr val="accent6">
                        <a:lumMod val="20000"/>
                        <a:lumOff val="80000"/>
                      </a:schemeClr>
                    </a:solidFill>
                  </a:tcPr>
                </a:tc>
                <a:tc>
                  <a:txBody>
                    <a:bodyPr/>
                    <a:lstStyle/>
                    <a:p>
                      <a:pPr algn="r" rtl="0" fontAlgn="ctr"/>
                      <a:r>
                        <a:rPr lang="es-ES" sz="1600" b="1" u="none" strike="noStrike" dirty="0">
                          <a:solidFill>
                            <a:schemeClr val="tx1"/>
                          </a:solidFill>
                          <a:effectLst/>
                        </a:rPr>
                        <a:t>100,00%</a:t>
                      </a:r>
                      <a:endParaRPr lang="es-ES" sz="1600" b="1" i="0" u="none" strike="noStrike" dirty="0">
                        <a:solidFill>
                          <a:schemeClr val="tx1"/>
                        </a:solidFill>
                        <a:effectLst/>
                        <a:latin typeface="Calibri" panose="020F0502020204030204" pitchFamily="34" charset="0"/>
                      </a:endParaRPr>
                    </a:p>
                  </a:txBody>
                  <a:tcPr marL="9525" marR="9525" marT="9525" marB="0" anchor="ctr">
                    <a:lnL w="6350" cap="flat" cmpd="sng" algn="ctr">
                      <a:solidFill>
                        <a:schemeClr val="accent6">
                          <a:lumMod val="50000"/>
                        </a:schemeClr>
                      </a:solidFill>
                      <a:prstDash val="solid"/>
                      <a:round/>
                      <a:headEnd type="none" w="med" len="med"/>
                      <a:tailEnd type="none" w="med" len="med"/>
                    </a:lnL>
                    <a:lnR w="6350" cap="flat" cmpd="sng" algn="ctr">
                      <a:solidFill>
                        <a:schemeClr val="accent6">
                          <a:lumMod val="50000"/>
                        </a:schemeClr>
                      </a:solidFill>
                      <a:prstDash val="solid"/>
                      <a:round/>
                      <a:headEnd type="none" w="med" len="med"/>
                      <a:tailEnd type="none" w="med" len="med"/>
                    </a:lnR>
                    <a:lnT w="6350" cap="flat" cmpd="sng" algn="ctr">
                      <a:solidFill>
                        <a:schemeClr val="accent6">
                          <a:lumMod val="50000"/>
                        </a:schemeClr>
                      </a:solidFill>
                      <a:prstDash val="solid"/>
                      <a:round/>
                      <a:headEnd type="none" w="med" len="med"/>
                      <a:tailEnd type="none" w="med" len="med"/>
                    </a:lnT>
                    <a:lnB w="6350" cap="flat" cmpd="sng" algn="ctr">
                      <a:solidFill>
                        <a:schemeClr val="accent6">
                          <a:lumMod val="50000"/>
                        </a:schemeClr>
                      </a:solidFill>
                      <a:prstDash val="solid"/>
                      <a:round/>
                      <a:headEnd type="none" w="med" len="med"/>
                      <a:tailEnd type="none" w="med" len="med"/>
                    </a:lnB>
                    <a:solidFill>
                      <a:schemeClr val="accent6">
                        <a:lumMod val="20000"/>
                        <a:lumOff val="80000"/>
                      </a:schemeClr>
                    </a:solidFill>
                  </a:tcPr>
                </a:tc>
              </a:tr>
            </a:tbl>
          </a:graphicData>
        </a:graphic>
      </p:graphicFrame>
      <p:graphicFrame>
        <p:nvGraphicFramePr>
          <p:cNvPr id="7" name="Gráfico 6"/>
          <p:cNvGraphicFramePr>
            <a:graphicFrameLocks/>
          </p:cNvGraphicFramePr>
          <p:nvPr>
            <p:extLst>
              <p:ext uri="{D42A27DB-BD31-4B8C-83A1-F6EECF244321}">
                <p14:modId xmlns:p14="http://schemas.microsoft.com/office/powerpoint/2010/main" val="2397119031"/>
              </p:ext>
            </p:extLst>
          </p:nvPr>
        </p:nvGraphicFramePr>
        <p:xfrm>
          <a:off x="8242300" y="2370414"/>
          <a:ext cx="3975136" cy="368748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9424053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0-#ppt_h/2"/>
                                          </p:val>
                                        </p:tav>
                                        <p:tav tm="100000">
                                          <p:val>
                                            <p:strVal val="#ppt_y"/>
                                          </p:val>
                                        </p:tav>
                                      </p:tavLst>
                                    </p:anim>
                                  </p:childTnLst>
                                </p:cTn>
                              </p:par>
                            </p:childTnLst>
                          </p:cTn>
                        </p:par>
                        <p:par>
                          <p:cTn id="15" fill="hold">
                            <p:stCondLst>
                              <p:cond delay="500"/>
                            </p:stCondLst>
                            <p:childTnLst>
                              <p:par>
                                <p:cTn id="16" presetID="14" presetClass="entr" presetSubtype="1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childTnLst>
                          </p:cTn>
                        </p:par>
                        <p:par>
                          <p:cTn id="19" fill="hold">
                            <p:stCondLst>
                              <p:cond delay="1000"/>
                            </p:stCondLst>
                            <p:childTnLst>
                              <p:par>
                                <p:cTn id="20" presetID="2" presetClass="entr" presetSubtype="4" fill="hold" grpId="0" nodeType="afterEffect">
                                  <p:stCondLst>
                                    <p:cond delay="0"/>
                                  </p:stCondLst>
                                  <p:childTnLst>
                                    <p:set>
                                      <p:cBhvr>
                                        <p:cTn id="21" dur="1" fill="hold">
                                          <p:stCondLst>
                                            <p:cond delay="0"/>
                                          </p:stCondLst>
                                        </p:cTn>
                                        <p:tgtEl>
                                          <p:spTgt spid="7">
                                            <p:graphicEl>
                                              <a:chart seriesIdx="-3" categoryIdx="-3" bldStep="gridLegend"/>
                                            </p:graphicEl>
                                          </p:spTgt>
                                        </p:tgtEl>
                                        <p:attrNameLst>
                                          <p:attrName>style.visibility</p:attrName>
                                        </p:attrNameLst>
                                      </p:cBhvr>
                                      <p:to>
                                        <p:strVal val="visible"/>
                                      </p:to>
                                    </p:set>
                                    <p:anim calcmode="lin" valueType="num">
                                      <p:cBhvr additive="base">
                                        <p:cTn id="22" dur="500" fill="hold"/>
                                        <p:tgtEl>
                                          <p:spTgt spid="7">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cBhvr additive="base">
                                        <p:cTn id="23" dur="500" fill="hold"/>
                                        <p:tgtEl>
                                          <p:spTgt spid="7">
                                            <p:graphicEl>
                                              <a:chart seriesIdx="-3" categoryIdx="-3" bldStep="gridLegend"/>
                                            </p:graphicEl>
                                          </p:spTgt>
                                        </p:tgtEl>
                                        <p:attrNameLst>
                                          <p:attrName>ppt_y</p:attrName>
                                        </p:attrNameLst>
                                      </p:cBhvr>
                                      <p:tavLst>
                                        <p:tav tm="0">
                                          <p:val>
                                            <p:strVal val="1+#ppt_h/2"/>
                                          </p:val>
                                        </p:tav>
                                        <p:tav tm="100000">
                                          <p:val>
                                            <p:strVal val="#ppt_y"/>
                                          </p:val>
                                        </p:tav>
                                      </p:tavLst>
                                    </p:anim>
                                  </p:childTnLst>
                                </p:cTn>
                              </p:par>
                            </p:childTnLst>
                          </p:cTn>
                        </p:par>
                        <p:par>
                          <p:cTn id="24" fill="hold">
                            <p:stCondLst>
                              <p:cond delay="1500"/>
                            </p:stCondLst>
                            <p:childTnLst>
                              <p:par>
                                <p:cTn id="25" presetID="2" presetClass="entr" presetSubtype="4" fill="hold" grpId="0" nodeType="afterEffect">
                                  <p:stCondLst>
                                    <p:cond delay="0"/>
                                  </p:stCondLst>
                                  <p:childTnLst>
                                    <p:set>
                                      <p:cBhvr>
                                        <p:cTn id="26" dur="1" fill="hold">
                                          <p:stCondLst>
                                            <p:cond delay="0"/>
                                          </p:stCondLst>
                                        </p:cTn>
                                        <p:tgtEl>
                                          <p:spTgt spid="7">
                                            <p:graphicEl>
                                              <a:chart seriesIdx="-4" categoryIdx="0" bldStep="category"/>
                                            </p:graphicEl>
                                          </p:spTgt>
                                        </p:tgtEl>
                                        <p:attrNameLst>
                                          <p:attrName>style.visibility</p:attrName>
                                        </p:attrNameLst>
                                      </p:cBhvr>
                                      <p:to>
                                        <p:strVal val="visible"/>
                                      </p:to>
                                    </p:set>
                                    <p:anim calcmode="lin" valueType="num">
                                      <p:cBhvr additive="base">
                                        <p:cTn id="27" dur="500" fill="hold"/>
                                        <p:tgtEl>
                                          <p:spTgt spid="7">
                                            <p:graphicEl>
                                              <a:chart seriesIdx="-4" categoryIdx="0" bldStep="category"/>
                                            </p:graphicEl>
                                          </p:spTgt>
                                        </p:tgtEl>
                                        <p:attrNameLst>
                                          <p:attrName>ppt_x</p:attrName>
                                        </p:attrNameLst>
                                      </p:cBhvr>
                                      <p:tavLst>
                                        <p:tav tm="0">
                                          <p:val>
                                            <p:strVal val="#ppt_x"/>
                                          </p:val>
                                        </p:tav>
                                        <p:tav tm="100000">
                                          <p:val>
                                            <p:strVal val="#ppt_x"/>
                                          </p:val>
                                        </p:tav>
                                      </p:tavLst>
                                    </p:anim>
                                    <p:anim calcmode="lin" valueType="num">
                                      <p:cBhvr additive="base">
                                        <p:cTn id="28" dur="500" fill="hold"/>
                                        <p:tgtEl>
                                          <p:spTgt spid="7">
                                            <p:graphicEl>
                                              <a:chart seriesIdx="-4" categoryIdx="0" bldStep="category"/>
                                            </p:graphicEl>
                                          </p:spTgt>
                                        </p:tgtEl>
                                        <p:attrNameLst>
                                          <p:attrName>ppt_y</p:attrName>
                                        </p:attrNameLst>
                                      </p:cBhvr>
                                      <p:tavLst>
                                        <p:tav tm="0">
                                          <p:val>
                                            <p:strVal val="1+#ppt_h/2"/>
                                          </p:val>
                                        </p:tav>
                                        <p:tav tm="100000">
                                          <p:val>
                                            <p:strVal val="#ppt_y"/>
                                          </p:val>
                                        </p:tav>
                                      </p:tavLst>
                                    </p:anim>
                                  </p:childTnLst>
                                </p:cTn>
                              </p:par>
                            </p:childTnLst>
                          </p:cTn>
                        </p:par>
                        <p:par>
                          <p:cTn id="29" fill="hold">
                            <p:stCondLst>
                              <p:cond delay="2000"/>
                            </p:stCondLst>
                            <p:childTnLst>
                              <p:par>
                                <p:cTn id="30" presetID="2" presetClass="entr" presetSubtype="4" fill="hold" grpId="0" nodeType="afterEffect">
                                  <p:stCondLst>
                                    <p:cond delay="0"/>
                                  </p:stCondLst>
                                  <p:childTnLst>
                                    <p:set>
                                      <p:cBhvr>
                                        <p:cTn id="31" dur="1" fill="hold">
                                          <p:stCondLst>
                                            <p:cond delay="0"/>
                                          </p:stCondLst>
                                        </p:cTn>
                                        <p:tgtEl>
                                          <p:spTgt spid="7">
                                            <p:graphicEl>
                                              <a:chart seriesIdx="-4" categoryIdx="1" bldStep="category"/>
                                            </p:graphicEl>
                                          </p:spTgt>
                                        </p:tgtEl>
                                        <p:attrNameLst>
                                          <p:attrName>style.visibility</p:attrName>
                                        </p:attrNameLst>
                                      </p:cBhvr>
                                      <p:to>
                                        <p:strVal val="visible"/>
                                      </p:to>
                                    </p:set>
                                    <p:anim calcmode="lin" valueType="num">
                                      <p:cBhvr additive="base">
                                        <p:cTn id="32" dur="500" fill="hold"/>
                                        <p:tgtEl>
                                          <p:spTgt spid="7">
                                            <p:graphicEl>
                                              <a:chart seriesIdx="-4" categoryIdx="1" bldStep="category"/>
                                            </p:graphicEl>
                                          </p:spTgt>
                                        </p:tgtEl>
                                        <p:attrNameLst>
                                          <p:attrName>ppt_x</p:attrName>
                                        </p:attrNameLst>
                                      </p:cBhvr>
                                      <p:tavLst>
                                        <p:tav tm="0">
                                          <p:val>
                                            <p:strVal val="#ppt_x"/>
                                          </p:val>
                                        </p:tav>
                                        <p:tav tm="100000">
                                          <p:val>
                                            <p:strVal val="#ppt_x"/>
                                          </p:val>
                                        </p:tav>
                                      </p:tavLst>
                                    </p:anim>
                                    <p:anim calcmode="lin" valueType="num">
                                      <p:cBhvr additive="base">
                                        <p:cTn id="33" dur="500" fill="hold"/>
                                        <p:tgtEl>
                                          <p:spTgt spid="7">
                                            <p:graphicEl>
                                              <a:chart seriesIdx="-4" categoryIdx="1" bldStep="category"/>
                                            </p:graphicEl>
                                          </p:spTgt>
                                        </p:tgtEl>
                                        <p:attrNameLst>
                                          <p:attrName>ppt_y</p:attrName>
                                        </p:attrNameLst>
                                      </p:cBhvr>
                                      <p:tavLst>
                                        <p:tav tm="0">
                                          <p:val>
                                            <p:strVal val="1+#ppt_h/2"/>
                                          </p:val>
                                        </p:tav>
                                        <p:tav tm="100000">
                                          <p:val>
                                            <p:strVal val="#ppt_y"/>
                                          </p:val>
                                        </p:tav>
                                      </p:tavLst>
                                    </p:anim>
                                  </p:childTnLst>
                                </p:cTn>
                              </p:par>
                            </p:childTnLst>
                          </p:cTn>
                        </p:par>
                        <p:par>
                          <p:cTn id="34" fill="hold">
                            <p:stCondLst>
                              <p:cond delay="2500"/>
                            </p:stCondLst>
                            <p:childTnLst>
                              <p:par>
                                <p:cTn id="35" presetID="2" presetClass="entr" presetSubtype="4" fill="hold" grpId="0" nodeType="afterEffect">
                                  <p:stCondLst>
                                    <p:cond delay="0"/>
                                  </p:stCondLst>
                                  <p:childTnLst>
                                    <p:set>
                                      <p:cBhvr>
                                        <p:cTn id="36" dur="1" fill="hold">
                                          <p:stCondLst>
                                            <p:cond delay="0"/>
                                          </p:stCondLst>
                                        </p:cTn>
                                        <p:tgtEl>
                                          <p:spTgt spid="7">
                                            <p:graphicEl>
                                              <a:chart seriesIdx="-4" categoryIdx="2" bldStep="category"/>
                                            </p:graphicEl>
                                          </p:spTgt>
                                        </p:tgtEl>
                                        <p:attrNameLst>
                                          <p:attrName>style.visibility</p:attrName>
                                        </p:attrNameLst>
                                      </p:cBhvr>
                                      <p:to>
                                        <p:strVal val="visible"/>
                                      </p:to>
                                    </p:set>
                                    <p:anim calcmode="lin" valueType="num">
                                      <p:cBhvr additive="base">
                                        <p:cTn id="37" dur="500" fill="hold"/>
                                        <p:tgtEl>
                                          <p:spTgt spid="7">
                                            <p:graphicEl>
                                              <a:chart seriesIdx="-4" categoryIdx="2" bldStep="category"/>
                                            </p:graphicEl>
                                          </p:spTgt>
                                        </p:tgtEl>
                                        <p:attrNameLst>
                                          <p:attrName>ppt_x</p:attrName>
                                        </p:attrNameLst>
                                      </p:cBhvr>
                                      <p:tavLst>
                                        <p:tav tm="0">
                                          <p:val>
                                            <p:strVal val="#ppt_x"/>
                                          </p:val>
                                        </p:tav>
                                        <p:tav tm="100000">
                                          <p:val>
                                            <p:strVal val="#ppt_x"/>
                                          </p:val>
                                        </p:tav>
                                      </p:tavLst>
                                    </p:anim>
                                    <p:anim calcmode="lin" valueType="num">
                                      <p:cBhvr additive="base">
                                        <p:cTn id="38" dur="500" fill="hold"/>
                                        <p:tgtEl>
                                          <p:spTgt spid="7">
                                            <p:graphicEl>
                                              <a:chart seriesIdx="-4" categoryIdx="2" bldStep="category"/>
                                            </p:graphicEl>
                                          </p:spTgt>
                                        </p:tgtEl>
                                        <p:attrNameLst>
                                          <p:attrName>ppt_y</p:attrName>
                                        </p:attrNameLst>
                                      </p:cBhvr>
                                      <p:tavLst>
                                        <p:tav tm="0">
                                          <p:val>
                                            <p:strVal val="1+#ppt_h/2"/>
                                          </p:val>
                                        </p:tav>
                                        <p:tav tm="100000">
                                          <p:val>
                                            <p:strVal val="#ppt_y"/>
                                          </p:val>
                                        </p:tav>
                                      </p:tavLst>
                                    </p:anim>
                                  </p:childTnLst>
                                </p:cTn>
                              </p:par>
                            </p:childTnLst>
                          </p:cTn>
                        </p:par>
                        <p:par>
                          <p:cTn id="39" fill="hold">
                            <p:stCondLst>
                              <p:cond delay="3000"/>
                            </p:stCondLst>
                            <p:childTnLst>
                              <p:par>
                                <p:cTn id="40" presetID="2" presetClass="entr" presetSubtype="4" fill="hold" grpId="0" nodeType="afterEffect">
                                  <p:stCondLst>
                                    <p:cond delay="0"/>
                                  </p:stCondLst>
                                  <p:childTnLst>
                                    <p:set>
                                      <p:cBhvr>
                                        <p:cTn id="41" dur="1" fill="hold">
                                          <p:stCondLst>
                                            <p:cond delay="0"/>
                                          </p:stCondLst>
                                        </p:cTn>
                                        <p:tgtEl>
                                          <p:spTgt spid="7">
                                            <p:graphicEl>
                                              <a:chart seriesIdx="-4" categoryIdx="3" bldStep="category"/>
                                            </p:graphicEl>
                                          </p:spTgt>
                                        </p:tgtEl>
                                        <p:attrNameLst>
                                          <p:attrName>style.visibility</p:attrName>
                                        </p:attrNameLst>
                                      </p:cBhvr>
                                      <p:to>
                                        <p:strVal val="visible"/>
                                      </p:to>
                                    </p:set>
                                    <p:anim calcmode="lin" valueType="num">
                                      <p:cBhvr additive="base">
                                        <p:cTn id="42" dur="500" fill="hold"/>
                                        <p:tgtEl>
                                          <p:spTgt spid="7">
                                            <p:graphicEl>
                                              <a:chart seriesIdx="-4" categoryIdx="3" bldStep="category"/>
                                            </p:graphicEl>
                                          </p:spTgt>
                                        </p:tgtEl>
                                        <p:attrNameLst>
                                          <p:attrName>ppt_x</p:attrName>
                                        </p:attrNameLst>
                                      </p:cBhvr>
                                      <p:tavLst>
                                        <p:tav tm="0">
                                          <p:val>
                                            <p:strVal val="#ppt_x"/>
                                          </p:val>
                                        </p:tav>
                                        <p:tav tm="100000">
                                          <p:val>
                                            <p:strVal val="#ppt_x"/>
                                          </p:val>
                                        </p:tav>
                                      </p:tavLst>
                                    </p:anim>
                                    <p:anim calcmode="lin" valueType="num">
                                      <p:cBhvr additive="base">
                                        <p:cTn id="43" dur="500" fill="hold"/>
                                        <p:tgtEl>
                                          <p:spTgt spid="7">
                                            <p:graphicEl>
                                              <a:chart seriesIdx="-4" categoryIdx="3" bldStep="category"/>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Graphic spid="7" grpId="0">
        <p:bldSub>
          <a:bldChart bld="category"/>
        </p:bldSub>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p:cNvSpPr/>
          <p:nvPr/>
        </p:nvSpPr>
        <p:spPr>
          <a:xfrm>
            <a:off x="4401085" y="0"/>
            <a:ext cx="7790915" cy="646331"/>
          </a:xfrm>
          <a:prstGeom prst="rect">
            <a:avLst/>
          </a:prstGeom>
          <a:noFill/>
        </p:spPr>
        <p:txBody>
          <a:bodyPr wrap="none" lIns="91440" tIns="45720" rIns="91440" bIns="45720">
            <a:spAutoFit/>
          </a:bodyPr>
          <a:lstStyle/>
          <a:p>
            <a:pPr algn="ctr"/>
            <a:r>
              <a:rPr lang="es-ES" sz="3600" b="1" dirty="0" smtClean="0">
                <a:ln w="0"/>
                <a:solidFill>
                  <a:srgbClr val="003300"/>
                </a:solidFill>
                <a:effectLst>
                  <a:outerShdw blurRad="38100" dist="38100" dir="2700000" algn="tl">
                    <a:srgbClr val="000000">
                      <a:alpha val="43137"/>
                    </a:srgbClr>
                  </a:outerShdw>
                </a:effectLst>
                <a:latin typeface="Agency FB" panose="020B0503020202020204" pitchFamily="34" charset="0"/>
              </a:rPr>
              <a:t>GENERACION DE RECURSOS PROPIOS  2011 - 2017</a:t>
            </a:r>
            <a:endParaRPr lang="es-ES" sz="3600" b="1" cap="none" spc="0" dirty="0">
              <a:ln w="0"/>
              <a:solidFill>
                <a:srgbClr val="003300"/>
              </a:solidFill>
              <a:effectLst>
                <a:outerShdw blurRad="38100" dist="38100" dir="2700000" algn="tl">
                  <a:srgbClr val="000000">
                    <a:alpha val="43137"/>
                  </a:srgbClr>
                </a:outerShdw>
              </a:effectLst>
              <a:latin typeface="Agency FB" panose="020B0503020202020204" pitchFamily="34" charset="0"/>
            </a:endParaRPr>
          </a:p>
        </p:txBody>
      </p:sp>
      <p:graphicFrame>
        <p:nvGraphicFramePr>
          <p:cNvPr id="6" name="Tabla 5"/>
          <p:cNvGraphicFramePr>
            <a:graphicFrameLocks noGrp="1"/>
          </p:cNvGraphicFramePr>
          <p:nvPr>
            <p:extLst/>
          </p:nvPr>
        </p:nvGraphicFramePr>
        <p:xfrm>
          <a:off x="762000" y="719814"/>
          <a:ext cx="10790679" cy="1331205"/>
        </p:xfrm>
        <a:graphic>
          <a:graphicData uri="http://schemas.openxmlformats.org/drawingml/2006/table">
            <a:tbl>
              <a:tblPr/>
              <a:tblGrid>
                <a:gridCol w="1071855"/>
                <a:gridCol w="1211793"/>
                <a:gridCol w="1211793"/>
                <a:gridCol w="1211793"/>
                <a:gridCol w="1211793"/>
                <a:gridCol w="1211793"/>
                <a:gridCol w="1211793"/>
                <a:gridCol w="1211793"/>
                <a:gridCol w="1236273"/>
              </a:tblGrid>
              <a:tr h="596049">
                <a:tc gridSpan="9">
                  <a:txBody>
                    <a:bodyPr/>
                    <a:lstStyle/>
                    <a:p>
                      <a:pPr algn="ctr" rtl="0" fontAlgn="b"/>
                      <a:r>
                        <a:rPr lang="es-BO" sz="1600" b="1" i="0" u="none" strike="noStrike" dirty="0">
                          <a:solidFill>
                            <a:srgbClr val="000000"/>
                          </a:solidFill>
                          <a:effectLst/>
                          <a:latin typeface="Arial"/>
                        </a:rPr>
                        <a:t>INGRESOS </a:t>
                      </a:r>
                      <a:r>
                        <a:rPr lang="es-BO" sz="1600" b="1" i="0" u="none" strike="noStrike" dirty="0" smtClean="0">
                          <a:solidFill>
                            <a:srgbClr val="000000"/>
                          </a:solidFill>
                          <a:effectLst/>
                          <a:latin typeface="Arial"/>
                        </a:rPr>
                        <a:t>POR</a:t>
                      </a:r>
                      <a:r>
                        <a:rPr lang="es-BO" sz="1600" b="1" i="0" u="none" strike="noStrike" baseline="0" dirty="0" smtClean="0">
                          <a:solidFill>
                            <a:srgbClr val="000000"/>
                          </a:solidFill>
                          <a:effectLst/>
                          <a:latin typeface="Arial"/>
                        </a:rPr>
                        <a:t> SERVICIOS PRESTADOS </a:t>
                      </a:r>
                      <a:r>
                        <a:rPr lang="es-BO" sz="1600" b="1" i="0" u="none" strike="noStrike" dirty="0" smtClean="0">
                          <a:solidFill>
                            <a:srgbClr val="000000"/>
                          </a:solidFill>
                          <a:effectLst/>
                          <a:latin typeface="Arial"/>
                        </a:rPr>
                        <a:t>COMPARATIVOS </a:t>
                      </a:r>
                      <a:r>
                        <a:rPr lang="es-BO" sz="1600" b="1" i="0" u="none" strike="noStrike" dirty="0">
                          <a:solidFill>
                            <a:srgbClr val="000000"/>
                          </a:solidFill>
                          <a:effectLst/>
                          <a:latin typeface="Arial"/>
                        </a:rPr>
                        <a:t>GENERADOS </a:t>
                      </a:r>
                      <a:r>
                        <a:rPr lang="es-BO" sz="1600" b="1" i="0" u="none" strike="noStrike" dirty="0" smtClean="0">
                          <a:solidFill>
                            <a:srgbClr val="000000"/>
                          </a:solidFill>
                          <a:effectLst/>
                          <a:latin typeface="Arial"/>
                        </a:rPr>
                        <a:t>POR EL </a:t>
                      </a:r>
                      <a:r>
                        <a:rPr lang="es-BO" sz="1600" b="1" i="0" u="none" strike="noStrike" dirty="0">
                          <a:solidFill>
                            <a:srgbClr val="000000"/>
                          </a:solidFill>
                          <a:effectLst/>
                          <a:latin typeface="Arial"/>
                        </a:rPr>
                        <a:t>SENASAG </a:t>
                      </a:r>
                      <a:endParaRPr lang="es-BO" sz="1600" b="1" i="0" u="none" strike="noStrike" dirty="0" smtClean="0">
                        <a:solidFill>
                          <a:srgbClr val="000000"/>
                        </a:solidFill>
                        <a:effectLst/>
                        <a:latin typeface="Arial"/>
                      </a:endParaRPr>
                    </a:p>
                  </a:txBody>
                  <a:tcPr marL="9438" marR="9438" marT="9438" marB="0" anchor="b">
                    <a:lnL>
                      <a:noFill/>
                    </a:lnL>
                    <a:lnR>
                      <a:noFill/>
                    </a:lnR>
                    <a:lnT>
                      <a:noFill/>
                    </a:lnT>
                    <a:lnB>
                      <a:noFill/>
                    </a:lnB>
                    <a:lnTlToBr w="12700" cmpd="sng">
                      <a:noFill/>
                      <a:prstDash val="solid"/>
                    </a:lnTlToBr>
                    <a:lnBlToTr w="12700" cmpd="sng">
                      <a:noFill/>
                      <a:prstDash val="solid"/>
                    </a:lnBlToTr>
                  </a:tcPr>
                </a:tc>
                <a:tc hMerge="1">
                  <a:txBody>
                    <a:bodyPr/>
                    <a:lstStyle/>
                    <a:p>
                      <a:endParaRPr lang="es-BO"/>
                    </a:p>
                  </a:txBody>
                  <a:tcPr/>
                </a:tc>
                <a:tc hMerge="1">
                  <a:txBody>
                    <a:bodyPr/>
                    <a:lstStyle/>
                    <a:p>
                      <a:endParaRPr lang="es-BO"/>
                    </a:p>
                  </a:txBody>
                  <a:tcPr/>
                </a:tc>
                <a:tc hMerge="1">
                  <a:txBody>
                    <a:bodyPr/>
                    <a:lstStyle/>
                    <a:p>
                      <a:endParaRPr lang="es-BO"/>
                    </a:p>
                  </a:txBody>
                  <a:tcPr/>
                </a:tc>
                <a:tc hMerge="1">
                  <a:txBody>
                    <a:bodyPr/>
                    <a:lstStyle/>
                    <a:p>
                      <a:endParaRPr lang="es-BO"/>
                    </a:p>
                  </a:txBody>
                  <a:tcPr/>
                </a:tc>
                <a:tc hMerge="1">
                  <a:txBody>
                    <a:bodyPr/>
                    <a:lstStyle/>
                    <a:p>
                      <a:endParaRPr lang="es-BO"/>
                    </a:p>
                  </a:txBody>
                  <a:tcPr/>
                </a:tc>
                <a:tc hMerge="1">
                  <a:txBody>
                    <a:bodyPr/>
                    <a:lstStyle/>
                    <a:p>
                      <a:endParaRPr lang="es-BO"/>
                    </a:p>
                  </a:txBody>
                  <a:tcPr/>
                </a:tc>
                <a:tc hMerge="1">
                  <a:txBody>
                    <a:bodyPr/>
                    <a:lstStyle/>
                    <a:p>
                      <a:endParaRPr lang="es-BO"/>
                    </a:p>
                  </a:txBody>
                  <a:tcPr/>
                </a:tc>
                <a:tc hMerge="1">
                  <a:txBody>
                    <a:bodyPr/>
                    <a:lstStyle/>
                    <a:p>
                      <a:endParaRPr lang="es-BO"/>
                    </a:p>
                  </a:txBody>
                  <a:tcPr/>
                </a:tc>
              </a:tr>
              <a:tr h="227397">
                <a:tc gridSpan="7">
                  <a:txBody>
                    <a:bodyPr/>
                    <a:lstStyle/>
                    <a:p>
                      <a:pPr algn="ctr" fontAlgn="b"/>
                      <a:r>
                        <a:rPr lang="es-BO" sz="1800" b="1" i="0" u="none" strike="noStrike" dirty="0" smtClean="0">
                          <a:solidFill>
                            <a:srgbClr val="000000"/>
                          </a:solidFill>
                          <a:effectLst/>
                          <a:latin typeface="Arial"/>
                        </a:rPr>
                        <a:t>                                  </a:t>
                      </a:r>
                      <a:r>
                        <a:rPr lang="es-BO" sz="1100" b="1" i="0" u="none" strike="noStrike" dirty="0" smtClean="0">
                          <a:solidFill>
                            <a:srgbClr val="000000"/>
                          </a:solidFill>
                          <a:effectLst/>
                          <a:latin typeface="Arial"/>
                        </a:rPr>
                        <a:t>GESTIONES 2011 </a:t>
                      </a:r>
                      <a:r>
                        <a:rPr lang="es-BO" sz="1100" b="1" i="0" u="none" strike="noStrike" dirty="0">
                          <a:solidFill>
                            <a:srgbClr val="000000"/>
                          </a:solidFill>
                          <a:effectLst/>
                          <a:latin typeface="Arial"/>
                        </a:rPr>
                        <a:t>AL </a:t>
                      </a:r>
                      <a:r>
                        <a:rPr lang="es-BO" sz="1100" b="1" i="0" u="none" strike="noStrike" dirty="0" smtClean="0">
                          <a:solidFill>
                            <a:srgbClr val="000000"/>
                          </a:solidFill>
                          <a:effectLst/>
                          <a:latin typeface="Arial"/>
                        </a:rPr>
                        <a:t>2016 </a:t>
                      </a:r>
                      <a:r>
                        <a:rPr lang="es-BO" sz="1100" b="1" i="0" u="none" strike="noStrike" dirty="0">
                          <a:solidFill>
                            <a:srgbClr val="000000"/>
                          </a:solidFill>
                          <a:effectLst/>
                          <a:latin typeface="Arial"/>
                        </a:rPr>
                        <a:t>Y </a:t>
                      </a:r>
                      <a:r>
                        <a:rPr lang="es-BO" sz="1100" b="1" i="0" u="none" strike="noStrike" dirty="0" smtClean="0">
                          <a:solidFill>
                            <a:srgbClr val="000000"/>
                          </a:solidFill>
                          <a:effectLst/>
                          <a:latin typeface="Arial"/>
                        </a:rPr>
                        <a:t>PROYECCION 2017</a:t>
                      </a:r>
                      <a:endParaRPr lang="es-BO" sz="1100" b="1" i="0" u="none" strike="noStrike" dirty="0">
                        <a:solidFill>
                          <a:srgbClr val="000000"/>
                        </a:solidFill>
                        <a:effectLst/>
                        <a:latin typeface="Arial"/>
                      </a:endParaRPr>
                    </a:p>
                  </a:txBody>
                  <a:tcPr marL="9438" marR="9438" marT="9438" marB="0" anchor="b">
                    <a:lnL>
                      <a:noFill/>
                    </a:lnL>
                    <a:lnR>
                      <a:noFill/>
                    </a:lnR>
                    <a:lnT>
                      <a:noFill/>
                    </a:lnT>
                    <a:lnB>
                      <a:noFill/>
                    </a:lnB>
                    <a:lnTlToBr w="12700" cmpd="sng">
                      <a:noFill/>
                      <a:prstDash val="solid"/>
                    </a:lnTlToBr>
                    <a:lnBlToTr w="12700" cmpd="sng">
                      <a:noFill/>
                      <a:prstDash val="solid"/>
                    </a:lnBlToTr>
                  </a:tcPr>
                </a:tc>
                <a:tc hMerge="1">
                  <a:txBody>
                    <a:bodyPr/>
                    <a:lstStyle/>
                    <a:p>
                      <a:endParaRPr lang="es-BO"/>
                    </a:p>
                  </a:txBody>
                  <a:tcPr/>
                </a:tc>
                <a:tc hMerge="1">
                  <a:txBody>
                    <a:bodyPr/>
                    <a:lstStyle/>
                    <a:p>
                      <a:endParaRPr lang="es-BO"/>
                    </a:p>
                  </a:txBody>
                  <a:tcPr/>
                </a:tc>
                <a:tc hMerge="1">
                  <a:txBody>
                    <a:bodyPr/>
                    <a:lstStyle/>
                    <a:p>
                      <a:endParaRPr lang="es-BO"/>
                    </a:p>
                  </a:txBody>
                  <a:tcPr/>
                </a:tc>
                <a:tc hMerge="1">
                  <a:txBody>
                    <a:bodyPr/>
                    <a:lstStyle/>
                    <a:p>
                      <a:endParaRPr lang="es-BO"/>
                    </a:p>
                  </a:txBody>
                  <a:tcPr/>
                </a:tc>
                <a:tc hMerge="1">
                  <a:txBody>
                    <a:bodyPr/>
                    <a:lstStyle/>
                    <a:p>
                      <a:endParaRPr lang="es-BO"/>
                    </a:p>
                  </a:txBody>
                  <a:tcPr/>
                </a:tc>
                <a:tc hMerge="1">
                  <a:txBody>
                    <a:bodyPr/>
                    <a:lstStyle/>
                    <a:p>
                      <a:endParaRPr lang="es-BO"/>
                    </a:p>
                  </a:txBody>
                  <a:tcPr/>
                </a:tc>
                <a:tc>
                  <a:txBody>
                    <a:bodyPr/>
                    <a:lstStyle/>
                    <a:p>
                      <a:endParaRPr lang="es-ES" dirty="0"/>
                    </a:p>
                  </a:txBody>
                  <a:tcPr marL="9438" marR="9438" marT="9438" marB="0" anchor="b">
                    <a:lnL>
                      <a:noFill/>
                    </a:lnL>
                    <a:lnR>
                      <a:noFill/>
                    </a:lnR>
                    <a:lnT>
                      <a:noFill/>
                    </a:lnT>
                    <a:lnB>
                      <a:noFill/>
                    </a:lnB>
                    <a:lnTlToBr w="12700" cmpd="sng">
                      <a:noFill/>
                      <a:prstDash val="solid"/>
                    </a:lnTlToBr>
                    <a:lnBlToTr w="12700" cmpd="sng">
                      <a:noFill/>
                      <a:prstDash val="solid"/>
                    </a:lnBlToTr>
                  </a:tcPr>
                </a:tc>
                <a:tc>
                  <a:txBody>
                    <a:bodyPr/>
                    <a:lstStyle/>
                    <a:p>
                      <a:endParaRPr lang="es-ES" dirty="0"/>
                    </a:p>
                  </a:txBody>
                  <a:tcPr marL="9438" marR="9438" marT="9438" marB="0" anchor="b">
                    <a:lnL>
                      <a:noFill/>
                    </a:lnL>
                    <a:lnR>
                      <a:noFill/>
                    </a:lnR>
                    <a:lnT>
                      <a:noFill/>
                    </a:lnT>
                    <a:lnB>
                      <a:noFill/>
                    </a:lnB>
                    <a:lnTlToBr w="12700" cmpd="sng">
                      <a:noFill/>
                      <a:prstDash val="solid"/>
                    </a:lnTlToBr>
                    <a:lnBlToTr w="12700" cmpd="sng">
                      <a:noFill/>
                      <a:prstDash val="solid"/>
                    </a:lnBlToTr>
                  </a:tcPr>
                </a:tc>
              </a:tr>
              <a:tr h="361740">
                <a:tc gridSpan="7">
                  <a:txBody>
                    <a:bodyPr/>
                    <a:lstStyle/>
                    <a:p>
                      <a:pPr algn="ctr" fontAlgn="b"/>
                      <a:r>
                        <a:rPr lang="es-BO" sz="1800" b="1" i="0" u="none" strike="noStrike" dirty="0" smtClean="0">
                          <a:solidFill>
                            <a:srgbClr val="000000"/>
                          </a:solidFill>
                          <a:effectLst/>
                          <a:latin typeface="Arial"/>
                        </a:rPr>
                        <a:t>                                       </a:t>
                      </a:r>
                      <a:r>
                        <a:rPr lang="es-BO" sz="1100" b="1" i="0" u="none" strike="noStrike" dirty="0" smtClean="0">
                          <a:solidFill>
                            <a:srgbClr val="000000"/>
                          </a:solidFill>
                          <a:effectLst/>
                          <a:latin typeface="Arial"/>
                        </a:rPr>
                        <a:t>(</a:t>
                      </a:r>
                      <a:r>
                        <a:rPr lang="es-BO" sz="1100" b="1" i="0" u="none" strike="noStrike" dirty="0">
                          <a:solidFill>
                            <a:srgbClr val="000000"/>
                          </a:solidFill>
                          <a:effectLst/>
                          <a:latin typeface="Arial"/>
                        </a:rPr>
                        <a:t>Expresados en </a:t>
                      </a:r>
                      <a:r>
                        <a:rPr lang="es-BO" sz="1100" b="1" i="0" u="none" strike="noStrike" dirty="0" smtClean="0">
                          <a:solidFill>
                            <a:srgbClr val="000000"/>
                          </a:solidFill>
                          <a:effectLst/>
                          <a:latin typeface="Arial"/>
                        </a:rPr>
                        <a:t>Millones</a:t>
                      </a:r>
                      <a:r>
                        <a:rPr lang="es-BO" sz="1100" b="1" i="0" u="none" strike="noStrike" baseline="0" dirty="0" smtClean="0">
                          <a:solidFill>
                            <a:srgbClr val="000000"/>
                          </a:solidFill>
                          <a:effectLst/>
                          <a:latin typeface="Arial"/>
                        </a:rPr>
                        <a:t> de </a:t>
                      </a:r>
                      <a:r>
                        <a:rPr lang="es-BO" sz="1100" b="1" i="0" u="none" strike="noStrike" dirty="0" smtClean="0">
                          <a:solidFill>
                            <a:srgbClr val="000000"/>
                          </a:solidFill>
                          <a:effectLst/>
                          <a:latin typeface="Arial"/>
                        </a:rPr>
                        <a:t>Bolivianos)</a:t>
                      </a:r>
                    </a:p>
                    <a:p>
                      <a:pPr algn="ctr" fontAlgn="b"/>
                      <a:endParaRPr lang="es-BO" sz="1100" b="1" i="0" u="none" strike="noStrike" dirty="0">
                        <a:solidFill>
                          <a:srgbClr val="000000"/>
                        </a:solidFill>
                        <a:effectLst/>
                        <a:latin typeface="Arial"/>
                      </a:endParaRPr>
                    </a:p>
                  </a:txBody>
                  <a:tcPr marL="9438" marR="9438" marT="9438" marB="0" anchor="b">
                    <a:lnL>
                      <a:noFill/>
                    </a:lnL>
                    <a:lnR>
                      <a:noFill/>
                    </a:lnR>
                    <a:lnT>
                      <a:noFill/>
                    </a:lnT>
                    <a:lnB w="635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s-BO"/>
                    </a:p>
                  </a:txBody>
                  <a:tcPr/>
                </a:tc>
                <a:tc hMerge="1">
                  <a:txBody>
                    <a:bodyPr/>
                    <a:lstStyle/>
                    <a:p>
                      <a:endParaRPr lang="es-BO"/>
                    </a:p>
                  </a:txBody>
                  <a:tcPr/>
                </a:tc>
                <a:tc hMerge="1">
                  <a:txBody>
                    <a:bodyPr/>
                    <a:lstStyle/>
                    <a:p>
                      <a:endParaRPr lang="es-BO"/>
                    </a:p>
                  </a:txBody>
                  <a:tcPr/>
                </a:tc>
                <a:tc hMerge="1">
                  <a:txBody>
                    <a:bodyPr/>
                    <a:lstStyle/>
                    <a:p>
                      <a:endParaRPr lang="es-BO"/>
                    </a:p>
                  </a:txBody>
                  <a:tcPr/>
                </a:tc>
                <a:tc hMerge="1">
                  <a:txBody>
                    <a:bodyPr/>
                    <a:lstStyle/>
                    <a:p>
                      <a:endParaRPr lang="es-BO"/>
                    </a:p>
                  </a:txBody>
                  <a:tcPr/>
                </a:tc>
                <a:tc hMerge="1">
                  <a:txBody>
                    <a:bodyPr/>
                    <a:lstStyle/>
                    <a:p>
                      <a:endParaRPr lang="es-BO"/>
                    </a:p>
                  </a:txBody>
                  <a:tcPr/>
                </a:tc>
                <a:tc>
                  <a:txBody>
                    <a:bodyPr/>
                    <a:lstStyle/>
                    <a:p>
                      <a:endParaRPr lang="es-ES" dirty="0"/>
                    </a:p>
                  </a:txBody>
                  <a:tcPr marL="9438" marR="9438" marT="9438" marB="0" anchor="b">
                    <a:lnL>
                      <a:noFill/>
                    </a:lnL>
                    <a:lnR>
                      <a:noFill/>
                    </a:lnR>
                    <a:lnT>
                      <a:noFill/>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s-ES" dirty="0"/>
                    </a:p>
                  </a:txBody>
                  <a:tcPr marL="9438" marR="9438" marT="9438" marB="0" anchor="b">
                    <a:lnL>
                      <a:noFill/>
                    </a:lnL>
                    <a:lnR>
                      <a:noFill/>
                    </a:lnR>
                    <a:lnT>
                      <a:noFill/>
                    </a:lnT>
                    <a:lnB w="635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7" name="CuadroTexto 6"/>
          <p:cNvSpPr txBox="1"/>
          <p:nvPr/>
        </p:nvSpPr>
        <p:spPr>
          <a:xfrm>
            <a:off x="1957078" y="4355888"/>
            <a:ext cx="8732387" cy="246221"/>
          </a:xfrm>
          <a:prstGeom prst="rect">
            <a:avLst/>
          </a:prstGeom>
          <a:noFill/>
        </p:spPr>
        <p:txBody>
          <a:bodyPr wrap="square" rtlCol="0">
            <a:spAutoFit/>
          </a:bodyPr>
          <a:lstStyle/>
          <a:p>
            <a:r>
              <a:rPr lang="es-ES" sz="1000" dirty="0" smtClean="0"/>
              <a:t>* 2017: INGRESOSOS PROYECTADOS CON LA APLICACIÓN DE LAS TASAS DE LA LEY Nº 830 DE SANIDAD AGROPECUARIA E INOCUIDAD ALIMENTARIA</a:t>
            </a:r>
            <a:endParaRPr lang="es-ES" sz="1000" dirty="0"/>
          </a:p>
        </p:txBody>
      </p:sp>
      <p:graphicFrame>
        <p:nvGraphicFramePr>
          <p:cNvPr id="3" name="Tabla 2"/>
          <p:cNvGraphicFramePr>
            <a:graphicFrameLocks noGrp="1"/>
          </p:cNvGraphicFramePr>
          <p:nvPr>
            <p:extLst>
              <p:ext uri="{D42A27DB-BD31-4B8C-83A1-F6EECF244321}">
                <p14:modId xmlns:p14="http://schemas.microsoft.com/office/powerpoint/2010/main" val="3120697614"/>
              </p:ext>
            </p:extLst>
          </p:nvPr>
        </p:nvGraphicFramePr>
        <p:xfrm>
          <a:off x="2008594" y="4722103"/>
          <a:ext cx="7748614" cy="445770"/>
        </p:xfrm>
        <a:graphic>
          <a:graphicData uri="http://schemas.openxmlformats.org/drawingml/2006/table">
            <a:tbl>
              <a:tblPr>
                <a:tableStyleId>{E8B1032C-EA38-4F05-BA0D-38AFFFC7BED3}</a:tableStyleId>
              </a:tblPr>
              <a:tblGrid>
                <a:gridCol w="801926"/>
                <a:gridCol w="992384"/>
                <a:gridCol w="992384"/>
                <a:gridCol w="992384"/>
                <a:gridCol w="992384"/>
                <a:gridCol w="992384"/>
                <a:gridCol w="992384"/>
                <a:gridCol w="992384"/>
              </a:tblGrid>
              <a:tr h="190500">
                <a:tc>
                  <a:txBody>
                    <a:bodyPr/>
                    <a:lstStyle/>
                    <a:p>
                      <a:pPr algn="ctr" fontAlgn="b"/>
                      <a:r>
                        <a:rPr lang="es-BO" sz="1400" b="1" u="none" strike="noStrike" dirty="0">
                          <a:effectLst/>
                        </a:rPr>
                        <a:t>AÑOS</a:t>
                      </a:r>
                      <a:endParaRPr lang="es-BO" sz="14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ctr"/>
                      <a:r>
                        <a:rPr lang="es-BO" sz="1400" b="1" u="none" strike="noStrike" dirty="0">
                          <a:effectLst/>
                        </a:rPr>
                        <a:t>2011</a:t>
                      </a:r>
                      <a:endParaRPr lang="es-BO" sz="14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BO" sz="1400" b="1" u="none" strike="noStrike" dirty="0">
                          <a:effectLst/>
                        </a:rPr>
                        <a:t>2012</a:t>
                      </a:r>
                      <a:endParaRPr lang="es-BO" sz="14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BO" sz="1400" b="1" u="none" strike="noStrike" dirty="0">
                          <a:effectLst/>
                        </a:rPr>
                        <a:t>2013</a:t>
                      </a:r>
                      <a:endParaRPr lang="es-BO" sz="14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BO" sz="1400" b="1" u="none" strike="noStrike" dirty="0">
                          <a:effectLst/>
                        </a:rPr>
                        <a:t>2014</a:t>
                      </a:r>
                      <a:endParaRPr lang="es-BO" sz="14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BO" sz="1400" b="1" u="none" strike="noStrike" dirty="0">
                          <a:effectLst/>
                        </a:rPr>
                        <a:t>2015</a:t>
                      </a:r>
                      <a:endParaRPr lang="es-BO" sz="14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BO" sz="1400" b="1" u="none" strike="noStrike" dirty="0">
                          <a:effectLst/>
                        </a:rPr>
                        <a:t>2016</a:t>
                      </a:r>
                      <a:endParaRPr lang="es-BO" sz="14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BO" sz="1400" b="1" u="none" strike="noStrike" dirty="0" smtClean="0">
                          <a:effectLst/>
                        </a:rPr>
                        <a:t>2017*</a:t>
                      </a:r>
                      <a:endParaRPr lang="es-BO" sz="1400" b="1" i="0" u="none" strike="noStrike" dirty="0">
                        <a:solidFill>
                          <a:srgbClr val="000000"/>
                        </a:solidFill>
                        <a:effectLst/>
                        <a:latin typeface="Calibri" panose="020F0502020204030204" pitchFamily="34" charset="0"/>
                      </a:endParaRPr>
                    </a:p>
                  </a:txBody>
                  <a:tcPr marL="9525" marR="9525" marT="9525" marB="0" anchor="ctr"/>
                </a:tc>
              </a:tr>
              <a:tr h="190500">
                <a:tc>
                  <a:txBody>
                    <a:bodyPr/>
                    <a:lstStyle/>
                    <a:p>
                      <a:pPr algn="ctr" fontAlgn="b"/>
                      <a:r>
                        <a:rPr lang="es-BO" sz="1400" u="none" strike="noStrike" dirty="0">
                          <a:effectLst/>
                        </a:rPr>
                        <a:t>INGRESOS</a:t>
                      </a:r>
                      <a:endParaRPr lang="es-BO"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BO" sz="1400" u="none" strike="noStrike" dirty="0" smtClean="0">
                          <a:effectLst/>
                        </a:rPr>
                        <a:t>    24.998.201 </a:t>
                      </a:r>
                      <a:endParaRPr lang="es-BO"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BO" sz="1400" u="none" strike="noStrike" dirty="0">
                          <a:effectLst/>
                        </a:rPr>
                        <a:t>    </a:t>
                      </a:r>
                      <a:r>
                        <a:rPr lang="es-BO" sz="1400" u="none" strike="noStrike" dirty="0" smtClean="0">
                          <a:effectLst/>
                        </a:rPr>
                        <a:t>32.911.057 </a:t>
                      </a:r>
                      <a:endParaRPr lang="es-BO"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BO" sz="1400" u="none" strike="noStrike" dirty="0">
                          <a:effectLst/>
                        </a:rPr>
                        <a:t>    </a:t>
                      </a:r>
                      <a:r>
                        <a:rPr lang="es-BO" sz="1400" u="none" strike="noStrike" dirty="0" smtClean="0">
                          <a:effectLst/>
                        </a:rPr>
                        <a:t>53.379.230 </a:t>
                      </a:r>
                      <a:endParaRPr lang="es-BO"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BO" sz="1400" u="none" strike="noStrike" dirty="0">
                          <a:effectLst/>
                        </a:rPr>
                        <a:t>    </a:t>
                      </a:r>
                      <a:r>
                        <a:rPr lang="es-BO" sz="1400" u="none" strike="noStrike" dirty="0" smtClean="0">
                          <a:effectLst/>
                        </a:rPr>
                        <a:t>53.804.305 </a:t>
                      </a:r>
                      <a:endParaRPr lang="es-BO"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BO" sz="1400" u="none" strike="noStrike" dirty="0">
                          <a:effectLst/>
                        </a:rPr>
                        <a:t>    </a:t>
                      </a:r>
                      <a:r>
                        <a:rPr lang="es-BO" sz="1400" u="none" strike="noStrike" dirty="0" smtClean="0">
                          <a:effectLst/>
                        </a:rPr>
                        <a:t>60.182.025 </a:t>
                      </a:r>
                      <a:endParaRPr lang="es-BO"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BO" sz="1400" u="none" strike="noStrike" dirty="0">
                          <a:effectLst/>
                        </a:rPr>
                        <a:t>    </a:t>
                      </a:r>
                      <a:r>
                        <a:rPr lang="es-BO" sz="1400" u="none" strike="noStrike" dirty="0" smtClean="0">
                          <a:effectLst/>
                        </a:rPr>
                        <a:t>69.126.017 </a:t>
                      </a:r>
                      <a:endParaRPr lang="es-BO" sz="1400" b="0"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es-BO" sz="1400" u="none" strike="noStrike" dirty="0">
                          <a:effectLst/>
                        </a:rPr>
                        <a:t>    </a:t>
                      </a:r>
                      <a:r>
                        <a:rPr lang="es-BO" sz="1400" u="none" strike="noStrike" dirty="0" smtClean="0">
                          <a:effectLst/>
                        </a:rPr>
                        <a:t>90.876.399 </a:t>
                      </a:r>
                      <a:endParaRPr lang="es-BO" sz="1400" b="0" i="0" u="none" strike="noStrike" dirty="0">
                        <a:solidFill>
                          <a:srgbClr val="000000"/>
                        </a:solidFill>
                        <a:effectLst/>
                        <a:latin typeface="Calibri" panose="020F0502020204030204" pitchFamily="34" charset="0"/>
                      </a:endParaRPr>
                    </a:p>
                  </a:txBody>
                  <a:tcPr marL="9525" marR="9525" marT="9525" marB="0" anchor="ctr"/>
                </a:tc>
              </a:tr>
            </a:tbl>
          </a:graphicData>
        </a:graphic>
      </p:graphicFrame>
      <p:graphicFrame>
        <p:nvGraphicFramePr>
          <p:cNvPr id="12" name="Gráfico 11"/>
          <p:cNvGraphicFramePr>
            <a:graphicFrameLocks/>
          </p:cNvGraphicFramePr>
          <p:nvPr>
            <p:extLst/>
          </p:nvPr>
        </p:nvGraphicFramePr>
        <p:xfrm>
          <a:off x="1957078" y="1993005"/>
          <a:ext cx="7714956" cy="27432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424550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CuadroTexto"/>
          <p:cNvSpPr txBox="1"/>
          <p:nvPr/>
        </p:nvSpPr>
        <p:spPr>
          <a:xfrm>
            <a:off x="1231086" y="861461"/>
            <a:ext cx="10901082" cy="369332"/>
          </a:xfrm>
          <a:prstGeom prst="rect">
            <a:avLst/>
          </a:prstGeom>
          <a:solidFill>
            <a:schemeClr val="accent6">
              <a:lumMod val="40000"/>
              <a:lumOff val="60000"/>
            </a:schemeClr>
          </a:solidFill>
          <a:ln>
            <a:solidFill>
              <a:schemeClr val="accent1">
                <a:shade val="50000"/>
              </a:schemeClr>
            </a:solidFill>
          </a:ln>
        </p:spPr>
        <p:txBody>
          <a:bodyPr wrap="square">
            <a:spAutoFit/>
          </a:bodyPr>
          <a:lstStyle/>
          <a:p>
            <a:pPr algn="ctr">
              <a:defRPr/>
            </a:pPr>
            <a:r>
              <a:rPr lang="es-ES" b="1" dirty="0" smtClean="0"/>
              <a:t>  </a:t>
            </a:r>
            <a:r>
              <a:rPr lang="es-ES" sz="1600" b="1" dirty="0" smtClean="0"/>
              <a:t>PROGRAMA NACIONAL DE LANGOSTA VOLADORA Y PROGRAMA SANIDAD AGROPECUARIA E INOCUIDAD ALIMENTARIA </a:t>
            </a:r>
            <a:endParaRPr lang="es-ES" sz="1600" b="1" dirty="0"/>
          </a:p>
        </p:txBody>
      </p:sp>
      <p:sp>
        <p:nvSpPr>
          <p:cNvPr id="2" name="Marcador de número de diapositiva 1"/>
          <p:cNvSpPr>
            <a:spLocks noGrp="1"/>
          </p:cNvSpPr>
          <p:nvPr>
            <p:ph type="sldNum" sz="quarter" idx="12"/>
          </p:nvPr>
        </p:nvSpPr>
        <p:spPr/>
        <p:txBody>
          <a:bodyPr/>
          <a:lstStyle/>
          <a:p>
            <a:pPr>
              <a:defRPr/>
            </a:pPr>
            <a:fld id="{677DB3C9-61D4-495D-93E5-3CF6FB247990}" type="slidenum">
              <a:rPr lang="es-CL" smtClean="0"/>
              <a:pPr>
                <a:defRPr/>
              </a:pPr>
              <a:t>9</a:t>
            </a:fld>
            <a:endParaRPr lang="es-CL"/>
          </a:p>
        </p:txBody>
      </p:sp>
      <p:sp>
        <p:nvSpPr>
          <p:cNvPr id="11" name="4 Marcador de texto"/>
          <p:cNvSpPr>
            <a:spLocks noGrp="1"/>
          </p:cNvSpPr>
          <p:nvPr>
            <p:ph type="body" sz="half" idx="2"/>
          </p:nvPr>
        </p:nvSpPr>
        <p:spPr>
          <a:xfrm>
            <a:off x="321972" y="1234090"/>
            <a:ext cx="7434864" cy="5300559"/>
          </a:xfrm>
        </p:spPr>
        <p:txBody>
          <a:bodyPr>
            <a:noAutofit/>
          </a:bodyPr>
          <a:lstStyle/>
          <a:p>
            <a:pPr algn="just">
              <a:lnSpc>
                <a:spcPct val="100000"/>
              </a:lnSpc>
              <a:spcBef>
                <a:spcPts val="0"/>
              </a:spcBef>
            </a:pPr>
            <a:r>
              <a:rPr lang="es-BO" sz="1800" b="1" u="sng" dirty="0" smtClean="0">
                <a:latin typeface="Arial" panose="020B0604020202020204" pitchFamily="34" charset="0"/>
                <a:cs typeface="Arial" panose="020B0604020202020204" pitchFamily="34" charset="0"/>
              </a:rPr>
              <a:t>Programa Nacional de control de langosta Voladora – Financiamiento del TGN.</a:t>
            </a:r>
            <a:endParaRPr lang="es-CL" sz="1800" b="1" u="sng" dirty="0">
              <a:latin typeface="Arial" panose="020B0604020202020204" pitchFamily="34" charset="0"/>
              <a:cs typeface="Arial" panose="020B0604020202020204" pitchFamily="34" charset="0"/>
            </a:endParaRPr>
          </a:p>
          <a:p>
            <a:pPr algn="just">
              <a:lnSpc>
                <a:spcPct val="100000"/>
              </a:lnSpc>
              <a:spcBef>
                <a:spcPts val="0"/>
              </a:spcBef>
            </a:pPr>
            <a:endParaRPr lang="es-ES" sz="1800" dirty="0" smtClean="0">
              <a:latin typeface="Arial" panose="020B0604020202020204" pitchFamily="34" charset="0"/>
              <a:cs typeface="Arial" panose="020B0604020202020204" pitchFamily="34" charset="0"/>
            </a:endParaRPr>
          </a:p>
          <a:p>
            <a:pPr algn="just">
              <a:lnSpc>
                <a:spcPct val="100000"/>
              </a:lnSpc>
              <a:spcBef>
                <a:spcPts val="0"/>
              </a:spcBef>
            </a:pPr>
            <a:r>
              <a:rPr lang="es-CL" sz="1800" u="sng" dirty="0" smtClean="0">
                <a:latin typeface="Arial" panose="020B0604020202020204" pitchFamily="34" charset="0"/>
                <a:cs typeface="Arial" panose="020B0604020202020204" pitchFamily="34" charset="0"/>
              </a:rPr>
              <a:t>Beneficiarios</a:t>
            </a:r>
            <a:r>
              <a:rPr lang="es-CL" sz="1800" u="sng" dirty="0">
                <a:latin typeface="Arial" panose="020B0604020202020204" pitchFamily="34" charset="0"/>
                <a:cs typeface="Arial" panose="020B0604020202020204" pitchFamily="34" charset="0"/>
              </a:rPr>
              <a:t>. </a:t>
            </a:r>
            <a:r>
              <a:rPr lang="es-CL" sz="1800" dirty="0" smtClean="0">
                <a:latin typeface="Arial" panose="020B0604020202020204" pitchFamily="34" charset="0"/>
                <a:cs typeface="Arial" panose="020B0604020202020204" pitchFamily="34" charset="0"/>
              </a:rPr>
              <a:t>116.414 productores.</a:t>
            </a:r>
            <a:endParaRPr lang="es-CL" sz="1800" dirty="0">
              <a:latin typeface="Arial" panose="020B0604020202020204" pitchFamily="34" charset="0"/>
              <a:cs typeface="Arial" panose="020B0604020202020204" pitchFamily="34" charset="0"/>
            </a:endParaRPr>
          </a:p>
          <a:p>
            <a:pPr algn="just">
              <a:lnSpc>
                <a:spcPct val="100000"/>
              </a:lnSpc>
              <a:spcBef>
                <a:spcPts val="0"/>
              </a:spcBef>
            </a:pPr>
            <a:r>
              <a:rPr lang="es-CL" sz="1800" u="sng" dirty="0">
                <a:latin typeface="Arial" panose="020B0604020202020204" pitchFamily="34" charset="0"/>
                <a:cs typeface="Arial" panose="020B0604020202020204" pitchFamily="34" charset="0"/>
              </a:rPr>
              <a:t>Presupuesto Programado para los 5 años. </a:t>
            </a:r>
            <a:r>
              <a:rPr lang="es-CL" sz="1800" dirty="0" smtClean="0">
                <a:latin typeface="Arial" panose="020B0604020202020204" pitchFamily="34" charset="0"/>
                <a:cs typeface="Arial" panose="020B0604020202020204" pitchFamily="34" charset="0"/>
              </a:rPr>
              <a:t>Bs. 59.935.059</a:t>
            </a:r>
          </a:p>
          <a:p>
            <a:pPr algn="just">
              <a:lnSpc>
                <a:spcPct val="100000"/>
              </a:lnSpc>
              <a:spcBef>
                <a:spcPts val="0"/>
              </a:spcBef>
            </a:pPr>
            <a:r>
              <a:rPr lang="es-ES" sz="1800" u="sng" dirty="0" smtClean="0">
                <a:latin typeface="Arial" charset="0"/>
                <a:cs typeface="Arial" charset="0"/>
              </a:rPr>
              <a:t>Presupuesto </a:t>
            </a:r>
            <a:r>
              <a:rPr lang="es-ES" sz="1800" u="sng" dirty="0">
                <a:latin typeface="Arial" charset="0"/>
                <a:cs typeface="Arial" charset="0"/>
              </a:rPr>
              <a:t>Programado para 2017</a:t>
            </a:r>
            <a:r>
              <a:rPr lang="es-ES" sz="1800" dirty="0">
                <a:latin typeface="Arial" charset="0"/>
                <a:cs typeface="Arial" charset="0"/>
              </a:rPr>
              <a:t>.-  </a:t>
            </a:r>
            <a:r>
              <a:rPr lang="es-ES" sz="1800" dirty="0" smtClean="0">
                <a:latin typeface="Arial" charset="0"/>
                <a:cs typeface="Arial" charset="0"/>
              </a:rPr>
              <a:t>Bs. 14.179.304</a:t>
            </a:r>
          </a:p>
          <a:p>
            <a:pPr algn="just">
              <a:lnSpc>
                <a:spcPct val="100000"/>
              </a:lnSpc>
              <a:spcBef>
                <a:spcPts val="0"/>
              </a:spcBef>
            </a:pPr>
            <a:endParaRPr lang="es-ES" sz="1800" dirty="0" smtClean="0">
              <a:latin typeface="Arial" charset="0"/>
              <a:cs typeface="Arial" charset="0"/>
            </a:endParaRPr>
          </a:p>
          <a:p>
            <a:pPr algn="just">
              <a:lnSpc>
                <a:spcPct val="100000"/>
              </a:lnSpc>
              <a:spcBef>
                <a:spcPts val="0"/>
              </a:spcBef>
            </a:pPr>
            <a:r>
              <a:rPr lang="es-BO" sz="1800" b="1" u="sng" dirty="0" smtClean="0">
                <a:latin typeface="Arial" panose="020B0604020202020204" pitchFamily="34" charset="0"/>
                <a:cs typeface="Arial" panose="020B0604020202020204" pitchFamily="34" charset="0"/>
              </a:rPr>
              <a:t>Programa </a:t>
            </a:r>
            <a:r>
              <a:rPr lang="es-BO" sz="1800" b="1" u="sng" dirty="0" err="1" smtClean="0">
                <a:latin typeface="Arial" panose="020B0604020202020204" pitchFamily="34" charset="0"/>
                <a:cs typeface="Arial" panose="020B0604020202020204" pitchFamily="34" charset="0"/>
              </a:rPr>
              <a:t>Saniddad</a:t>
            </a:r>
            <a:r>
              <a:rPr lang="es-BO" sz="1800" b="1" u="sng" dirty="0" smtClean="0">
                <a:latin typeface="Arial" panose="020B0604020202020204" pitchFamily="34" charset="0"/>
                <a:cs typeface="Arial" panose="020B0604020202020204" pitchFamily="34" charset="0"/>
              </a:rPr>
              <a:t> Agropecuaria e Inocuidad Alimentaria – Financiamiento – Banco Interamericano de Desarrollo. </a:t>
            </a:r>
            <a:endParaRPr lang="es-CL" sz="1800" b="1" u="sng" dirty="0" smtClean="0">
              <a:latin typeface="Arial" panose="020B0604020202020204" pitchFamily="34" charset="0"/>
              <a:cs typeface="Arial" panose="020B0604020202020204" pitchFamily="34" charset="0"/>
            </a:endParaRPr>
          </a:p>
          <a:p>
            <a:pPr algn="just">
              <a:lnSpc>
                <a:spcPct val="100000"/>
              </a:lnSpc>
              <a:spcBef>
                <a:spcPts val="0"/>
              </a:spcBef>
            </a:pPr>
            <a:endParaRPr lang="es-CL" sz="1800" u="sng" dirty="0" smtClean="0">
              <a:latin typeface="Arial" panose="020B0604020202020204" pitchFamily="34" charset="0"/>
              <a:cs typeface="Arial" panose="020B0604020202020204" pitchFamily="34" charset="0"/>
            </a:endParaRPr>
          </a:p>
          <a:p>
            <a:pPr algn="just">
              <a:lnSpc>
                <a:spcPct val="100000"/>
              </a:lnSpc>
              <a:spcBef>
                <a:spcPts val="0"/>
              </a:spcBef>
            </a:pPr>
            <a:r>
              <a:rPr lang="es-CL" sz="1800" u="sng" dirty="0" smtClean="0">
                <a:latin typeface="Arial" panose="020B0604020202020204" pitchFamily="34" charset="0"/>
                <a:cs typeface="Arial" panose="020B0604020202020204" pitchFamily="34" charset="0"/>
              </a:rPr>
              <a:t>Beneficiarios. </a:t>
            </a:r>
            <a:r>
              <a:rPr lang="es-ES" sz="1800" dirty="0">
                <a:latin typeface="Arial" panose="020B0604020202020204" pitchFamily="34" charset="0"/>
                <a:cs typeface="Arial" panose="020B0604020202020204" pitchFamily="34" charset="0"/>
              </a:rPr>
              <a:t>La operación beneficiará a todos los productores rurales del país (880 mil unidades productivas), a los miembros de las principales cadenas agroalimentarias y a los consumidores de alimentos en el país (11,4 millones</a:t>
            </a:r>
            <a:r>
              <a:rPr lang="es-ES" sz="1800" dirty="0" smtClean="0">
                <a:latin typeface="Arial" panose="020B0604020202020204" pitchFamily="34" charset="0"/>
                <a:cs typeface="Arial" panose="020B0604020202020204" pitchFamily="34" charset="0"/>
              </a:rPr>
              <a:t>). </a:t>
            </a:r>
          </a:p>
          <a:p>
            <a:pPr algn="just">
              <a:lnSpc>
                <a:spcPct val="100000"/>
              </a:lnSpc>
              <a:spcBef>
                <a:spcPts val="0"/>
              </a:spcBef>
            </a:pPr>
            <a:r>
              <a:rPr lang="es-CL" sz="1800" u="sng" dirty="0" smtClean="0">
                <a:latin typeface="Arial" panose="020B0604020202020204" pitchFamily="34" charset="0"/>
                <a:cs typeface="Arial" panose="020B0604020202020204" pitchFamily="34" charset="0"/>
              </a:rPr>
              <a:t>Presupuesto </a:t>
            </a:r>
            <a:r>
              <a:rPr lang="es-CL" sz="1800" u="sng" dirty="0">
                <a:latin typeface="Arial" panose="020B0604020202020204" pitchFamily="34" charset="0"/>
                <a:cs typeface="Arial" panose="020B0604020202020204" pitchFamily="34" charset="0"/>
              </a:rPr>
              <a:t>Programado </a:t>
            </a:r>
            <a:r>
              <a:rPr lang="es-CL" sz="1800" u="sng" dirty="0" smtClean="0">
                <a:latin typeface="Arial" panose="020B0604020202020204" pitchFamily="34" charset="0"/>
                <a:cs typeface="Arial" panose="020B0604020202020204" pitchFamily="34" charset="0"/>
              </a:rPr>
              <a:t>para los 5 años. </a:t>
            </a:r>
            <a:r>
              <a:rPr lang="es-CL" sz="1800" dirty="0" smtClean="0">
                <a:latin typeface="Arial" panose="020B0604020202020204" pitchFamily="34" charset="0"/>
                <a:cs typeface="Arial" panose="020B0604020202020204" pitchFamily="34" charset="0"/>
              </a:rPr>
              <a:t>US$.- </a:t>
            </a:r>
            <a:r>
              <a:rPr lang="es-BO" sz="1800" dirty="0">
                <a:latin typeface="Arial" panose="020B0604020202020204" pitchFamily="34" charset="0"/>
                <a:cs typeface="Arial" panose="020B0604020202020204" pitchFamily="34" charset="0"/>
              </a:rPr>
              <a:t>El </a:t>
            </a:r>
            <a:r>
              <a:rPr lang="es-BO" sz="1800" dirty="0" smtClean="0">
                <a:latin typeface="Arial" panose="020B0604020202020204" pitchFamily="34" charset="0"/>
                <a:cs typeface="Arial" panose="020B0604020202020204" pitchFamily="34" charset="0"/>
              </a:rPr>
              <a:t>inversión </a:t>
            </a:r>
            <a:r>
              <a:rPr lang="es-BO" sz="1800" dirty="0">
                <a:latin typeface="Arial" panose="020B0604020202020204" pitchFamily="34" charset="0"/>
                <a:cs typeface="Arial" panose="020B0604020202020204" pitchFamily="34" charset="0"/>
              </a:rPr>
              <a:t>total del programa será US$25 millones. </a:t>
            </a:r>
            <a:endParaRPr lang="es-CL" sz="1800" dirty="0">
              <a:latin typeface="Arial" panose="020B0604020202020204" pitchFamily="34" charset="0"/>
              <a:cs typeface="Arial" panose="020B0604020202020204" pitchFamily="34" charset="0"/>
            </a:endParaRPr>
          </a:p>
          <a:p>
            <a:pPr eaLnBrk="1" hangingPunct="1">
              <a:lnSpc>
                <a:spcPct val="100000"/>
              </a:lnSpc>
              <a:spcBef>
                <a:spcPts val="0"/>
              </a:spcBef>
            </a:pPr>
            <a:r>
              <a:rPr lang="es-ES" sz="1800" u="sng" dirty="0" smtClean="0">
                <a:latin typeface="Arial" charset="0"/>
                <a:cs typeface="Arial" charset="0"/>
              </a:rPr>
              <a:t>Presupuesto Programado para 2017</a:t>
            </a:r>
            <a:r>
              <a:rPr lang="es-ES" sz="1800" dirty="0" smtClean="0">
                <a:latin typeface="Arial" charset="0"/>
                <a:cs typeface="Arial" charset="0"/>
              </a:rPr>
              <a:t>.-  US$ 1.464.390 equivalente al 5,9 % del presupuesto total.</a:t>
            </a:r>
          </a:p>
          <a:p>
            <a:pPr eaLnBrk="1" hangingPunct="1">
              <a:lnSpc>
                <a:spcPct val="100000"/>
              </a:lnSpc>
              <a:spcBef>
                <a:spcPts val="0"/>
              </a:spcBef>
            </a:pPr>
            <a:endParaRPr lang="es-ES" sz="2000" b="1" dirty="0">
              <a:latin typeface="Arial" charset="0"/>
              <a:cs typeface="Arial" charset="0"/>
            </a:endParaRPr>
          </a:p>
          <a:p>
            <a:pPr eaLnBrk="1" hangingPunct="1">
              <a:lnSpc>
                <a:spcPct val="100000"/>
              </a:lnSpc>
              <a:spcBef>
                <a:spcPts val="0"/>
              </a:spcBef>
            </a:pPr>
            <a:endParaRPr lang="es-ES" sz="2000" b="1" dirty="0" smtClean="0">
              <a:latin typeface="Arial" charset="0"/>
              <a:cs typeface="Arial" charset="0"/>
            </a:endParaRPr>
          </a:p>
          <a:p>
            <a:pPr eaLnBrk="1" hangingPunct="1">
              <a:lnSpc>
                <a:spcPct val="100000"/>
              </a:lnSpc>
              <a:spcBef>
                <a:spcPts val="0"/>
              </a:spcBef>
            </a:pPr>
            <a:endParaRPr lang="es-ES" sz="2000" b="1" dirty="0">
              <a:latin typeface="Arial" charset="0"/>
              <a:cs typeface="Arial" charset="0"/>
            </a:endParaRPr>
          </a:p>
        </p:txBody>
      </p:sp>
      <p:sp>
        <p:nvSpPr>
          <p:cNvPr id="4" name="Rectangle 4"/>
          <p:cNvSpPr>
            <a:spLocks noChangeArrowheads="1"/>
          </p:cNvSpPr>
          <p:nvPr/>
        </p:nvSpPr>
        <p:spPr bwMode="auto">
          <a:xfrm flipH="1">
            <a:off x="-9948814" y="2726374"/>
            <a:ext cx="21582192"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s-BO"/>
          </a:p>
        </p:txBody>
      </p:sp>
      <p:sp>
        <p:nvSpPr>
          <p:cNvPr id="5" name="Rectangle 6"/>
          <p:cNvSpPr>
            <a:spLocks noChangeArrowheads="1"/>
          </p:cNvSpPr>
          <p:nvPr/>
        </p:nvSpPr>
        <p:spPr bwMode="auto">
          <a:xfrm flipH="1">
            <a:off x="-8972405" y="4211794"/>
            <a:ext cx="22925079"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s-BO"/>
          </a:p>
        </p:txBody>
      </p:sp>
      <p:pic>
        <p:nvPicPr>
          <p:cNvPr id="12" name="Imagen 11"/>
          <p:cNvPicPr/>
          <p:nvPr/>
        </p:nvPicPr>
        <p:blipFill>
          <a:blip r:embed="rId2">
            <a:extLst>
              <a:ext uri="{28A0092B-C50C-407E-A947-70E740481C1C}">
                <a14:useLocalDpi xmlns:a14="http://schemas.microsoft.com/office/drawing/2010/main" val="0"/>
              </a:ext>
            </a:extLst>
          </a:blip>
          <a:srcRect/>
          <a:stretch>
            <a:fillRect/>
          </a:stretch>
        </p:blipFill>
        <p:spPr bwMode="auto">
          <a:xfrm>
            <a:off x="7933386" y="3884369"/>
            <a:ext cx="3876541" cy="2322855"/>
          </a:xfrm>
          <a:prstGeom prst="rect">
            <a:avLst/>
          </a:prstGeom>
          <a:ln>
            <a:noFill/>
          </a:ln>
          <a:effectLst>
            <a:softEdge rad="112500"/>
          </a:effectLst>
        </p:spPr>
      </p:pic>
      <p:pic>
        <p:nvPicPr>
          <p:cNvPr id="14" name="Imagen 13"/>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33385" y="1250449"/>
            <a:ext cx="3876542" cy="2552700"/>
          </a:xfrm>
          <a:prstGeom prst="rect">
            <a:avLst/>
          </a:prstGeom>
          <a:ln>
            <a:noFill/>
          </a:ln>
          <a:effectLst>
            <a:softEdge rad="112500"/>
          </a:effectLst>
        </p:spPr>
      </p:pic>
      <p:sp>
        <p:nvSpPr>
          <p:cNvPr id="15" name="Rectángulo 14"/>
          <p:cNvSpPr/>
          <p:nvPr/>
        </p:nvSpPr>
        <p:spPr>
          <a:xfrm>
            <a:off x="4380257" y="0"/>
            <a:ext cx="7832593" cy="646331"/>
          </a:xfrm>
          <a:prstGeom prst="rect">
            <a:avLst/>
          </a:prstGeom>
          <a:noFill/>
        </p:spPr>
        <p:txBody>
          <a:bodyPr wrap="none" lIns="91440" tIns="45720" rIns="91440" bIns="45720">
            <a:spAutoFit/>
          </a:bodyPr>
          <a:lstStyle/>
          <a:p>
            <a:pPr algn="ctr"/>
            <a:r>
              <a:rPr lang="es-ES" sz="3600" b="1" dirty="0" smtClean="0">
                <a:ln w="0"/>
                <a:solidFill>
                  <a:srgbClr val="003300"/>
                </a:solidFill>
                <a:effectLst>
                  <a:outerShdw blurRad="38100" dist="38100" dir="2700000" algn="tl">
                    <a:srgbClr val="000000">
                      <a:alpha val="43137"/>
                    </a:srgbClr>
                  </a:outerShdw>
                </a:effectLst>
                <a:latin typeface="Agency FB" panose="020B0503020202020204" pitchFamily="34" charset="0"/>
              </a:rPr>
              <a:t>GESTION DE NUEVOS FINANCIAMIENTOS TGN - BID</a:t>
            </a:r>
            <a:endParaRPr lang="es-ES" sz="3600" b="1" cap="none" spc="0" dirty="0">
              <a:ln w="0"/>
              <a:solidFill>
                <a:srgbClr val="003300"/>
              </a:solidFill>
              <a:effectLst>
                <a:outerShdw blurRad="38100" dist="38100" dir="2700000" algn="tl">
                  <a:srgbClr val="000000">
                    <a:alpha val="43137"/>
                  </a:srgbClr>
                </a:outerShdw>
              </a:effectLst>
              <a:latin typeface="Agency FB" panose="020B0503020202020204" pitchFamily="34" charset="0"/>
            </a:endParaRPr>
          </a:p>
        </p:txBody>
      </p:sp>
    </p:spTree>
    <p:extLst>
      <p:ext uri="{BB962C8B-B14F-4D97-AF65-F5344CB8AC3E}">
        <p14:creationId xmlns:p14="http://schemas.microsoft.com/office/powerpoint/2010/main" val="20251414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526318ed9a6cdc1f9dd94879c134edf74266b139"/>
</p:tagLst>
</file>

<file path=ppt/tags/tag10.xml><?xml version="1.0" encoding="utf-8"?>
<p:tagLst xmlns:a="http://schemas.openxmlformats.org/drawingml/2006/main" xmlns:r="http://schemas.openxmlformats.org/officeDocument/2006/relationships" xmlns:p="http://schemas.openxmlformats.org/presentationml/2006/main">
  <p:tag name="ISPRING_CHARACTER" val="CharacterId &quot;{45b5ee41-5159-493c-b991-ba92557436f4}&quot;&#10;PoseId 29_007b_janet3.jpg&#10;"/>
</p:tagLst>
</file>

<file path=ppt/tags/tag11.xml><?xml version="1.0" encoding="utf-8"?>
<p:tagLst xmlns:a="http://schemas.openxmlformats.org/drawingml/2006/main" xmlns:r="http://schemas.openxmlformats.org/officeDocument/2006/relationships" xmlns:p="http://schemas.openxmlformats.org/presentationml/2006/main">
  <p:tag name="ISPRING_CHARACTER" val="CharacterId &quot;{45b5ee41-5159-493c-b991-ba92557436f4}&quot;&#10;PoseId 22_007b_janet3.jpg&#10;"/>
</p:tagLst>
</file>

<file path=ppt/tags/tag12.xml><?xml version="1.0" encoding="utf-8"?>
<p:tagLst xmlns:a="http://schemas.openxmlformats.org/drawingml/2006/main" xmlns:r="http://schemas.openxmlformats.org/officeDocument/2006/relationships" xmlns:p="http://schemas.openxmlformats.org/presentationml/2006/main">
  <p:tag name="ISPRING_CHARACTER" val="CharacterId &quot;{45b5ee41-5159-493c-b991-ba92557436f4}&quot;&#10;PoseId 17_007b_janet3.jpg&#10;"/>
</p:tagLst>
</file>

<file path=ppt/tags/tag13.xml><?xml version="1.0" encoding="utf-8"?>
<p:tagLst xmlns:a="http://schemas.openxmlformats.org/drawingml/2006/main" xmlns:r="http://schemas.openxmlformats.org/officeDocument/2006/relationships" xmlns:p="http://schemas.openxmlformats.org/presentationml/2006/main">
  <p:tag name="ISPRING_CHARACTER" val="CharacterId &quot;{45b5ee41-5159-493c-b991-ba92557436f4}&quot;&#10;PoseId 07_007b_janet3.jpg&#10;"/>
</p:tagLst>
</file>

<file path=ppt/tags/tag14.xml><?xml version="1.0" encoding="utf-8"?>
<p:tagLst xmlns:a="http://schemas.openxmlformats.org/drawingml/2006/main" xmlns:r="http://schemas.openxmlformats.org/officeDocument/2006/relationships" xmlns:p="http://schemas.openxmlformats.org/presentationml/2006/main">
  <p:tag name="ISPRING_CHARACTER" val="CharacterId &quot;{45b5ee41-5159-493c-b991-ba92557436f4}&quot;&#10;PoseId 15_007b_janet3.jpg&#10;"/>
</p:tagLst>
</file>

<file path=ppt/tags/tag15.xml><?xml version="1.0" encoding="utf-8"?>
<p:tagLst xmlns:a="http://schemas.openxmlformats.org/drawingml/2006/main" xmlns:r="http://schemas.openxmlformats.org/officeDocument/2006/relationships" xmlns:p="http://schemas.openxmlformats.org/presentationml/2006/main">
  <p:tag name="ISPRING_CHARACTER" val="CharacterId &quot;{45b5ee41-5159-493c-b991-ba92557436f4}&quot;&#10;PoseId 15_007b_janet3.jpg&#10;"/>
</p:tagLst>
</file>

<file path=ppt/tags/tag16.xml><?xml version="1.0" encoding="utf-8"?>
<p:tagLst xmlns:a="http://schemas.openxmlformats.org/drawingml/2006/main" xmlns:r="http://schemas.openxmlformats.org/officeDocument/2006/relationships" xmlns:p="http://schemas.openxmlformats.org/presentationml/2006/main">
  <p:tag name="ISPRING_CHARACTER" val="CharacterId &quot;{45b5ee41-5159-493c-b991-ba92557436f4}&quot;&#10;PoseId 15_007b_janet3.jpg&#10;"/>
</p:tagLst>
</file>

<file path=ppt/tags/tag17.xml><?xml version="1.0" encoding="utf-8"?>
<p:tagLst xmlns:a="http://schemas.openxmlformats.org/drawingml/2006/main" xmlns:r="http://schemas.openxmlformats.org/officeDocument/2006/relationships" xmlns:p="http://schemas.openxmlformats.org/presentationml/2006/main">
  <p:tag name="ISPRING_CHARACTER" val="CharacterId &quot;{45b5ee41-5159-493c-b991-ba92557436f4}&quot;&#10;PoseId 19_007b_janet3.jpg&#10;"/>
</p:tagLst>
</file>

<file path=ppt/tags/tag18.xml><?xml version="1.0" encoding="utf-8"?>
<p:tagLst xmlns:a="http://schemas.openxmlformats.org/drawingml/2006/main" xmlns:r="http://schemas.openxmlformats.org/officeDocument/2006/relationships" xmlns:p="http://schemas.openxmlformats.org/presentationml/2006/main">
  <p:tag name="ISPRING_CHARACTER" val="CharacterId &quot;{45b5ee41-5159-493c-b991-ba92557436f4}&quot;&#10;PoseId 17_007b_janet3.jpg&#10;"/>
</p:tagLst>
</file>

<file path=ppt/tags/tag19.xml><?xml version="1.0" encoding="utf-8"?>
<p:tagLst xmlns:a="http://schemas.openxmlformats.org/drawingml/2006/main" xmlns:r="http://schemas.openxmlformats.org/officeDocument/2006/relationships" xmlns:p="http://schemas.openxmlformats.org/presentationml/2006/main">
  <p:tag name="ISPRING_CHARACTER" val="CharacterId &quot;{45b5ee41-5159-493c-b991-ba92557436f4}&quot;&#10;PoseId 29_007b_janet3.jpg&#10;"/>
</p:tagLst>
</file>

<file path=ppt/tags/tag2.xml><?xml version="1.0" encoding="utf-8"?>
<p:tagLst xmlns:a="http://schemas.openxmlformats.org/drawingml/2006/main" xmlns:r="http://schemas.openxmlformats.org/officeDocument/2006/relationships" xmlns:p="http://schemas.openxmlformats.org/presentationml/2006/main">
  <p:tag name="ISPRING_CHARACTER" val="CharacterId &quot;{45b5ee41-5159-493c-b991-ba92557436f4}&quot;&#10;PoseId 15_007b_janet3.jpg&#10;"/>
</p:tagLst>
</file>

<file path=ppt/tags/tag20.xml><?xml version="1.0" encoding="utf-8"?>
<p:tagLst xmlns:a="http://schemas.openxmlformats.org/drawingml/2006/main" xmlns:r="http://schemas.openxmlformats.org/officeDocument/2006/relationships" xmlns:p="http://schemas.openxmlformats.org/presentationml/2006/main">
  <p:tag name="ISPRING_CHARACTER" val="CharacterId &quot;{45b5ee41-5159-493c-b991-ba92557436f4}&quot;&#10;PoseId 22_007b_janet3.jpg&#10;"/>
</p:tagLst>
</file>

<file path=ppt/tags/tag21.xml><?xml version="1.0" encoding="utf-8"?>
<p:tagLst xmlns:a="http://schemas.openxmlformats.org/drawingml/2006/main" xmlns:r="http://schemas.openxmlformats.org/officeDocument/2006/relationships" xmlns:p="http://schemas.openxmlformats.org/presentationml/2006/main">
  <p:tag name="ISPRING_CHARACTER" val="CharacterId &quot;{45b5ee41-5159-493c-b991-ba92557436f4}&quot;&#10;PoseId 15_007b_janet3.jpg&#10;"/>
</p:tagLst>
</file>

<file path=ppt/tags/tag22.xml><?xml version="1.0" encoding="utf-8"?>
<p:tagLst xmlns:a="http://schemas.openxmlformats.org/drawingml/2006/main" xmlns:r="http://schemas.openxmlformats.org/officeDocument/2006/relationships" xmlns:p="http://schemas.openxmlformats.org/presentationml/2006/main">
  <p:tag name="ISPRING_CHARACTER" val="CharacterId &quot;{45b5ee41-5159-493c-b991-ba92557436f4}&quot;&#10;PoseId 19_007b_janet3.jpg&#10;"/>
</p:tagLst>
</file>

<file path=ppt/tags/tag23.xml><?xml version="1.0" encoding="utf-8"?>
<p:tagLst xmlns:a="http://schemas.openxmlformats.org/drawingml/2006/main" xmlns:r="http://schemas.openxmlformats.org/officeDocument/2006/relationships" xmlns:p="http://schemas.openxmlformats.org/presentationml/2006/main">
  <p:tag name="ISPRING_CHARACTER" val="CharacterId &quot;{45b5ee41-5159-493c-b991-ba92557436f4}&quot;&#10;PoseId 15_007b_janet3.jpg&#10;"/>
</p:tagLst>
</file>

<file path=ppt/tags/tag24.xml><?xml version="1.0" encoding="utf-8"?>
<p:tagLst xmlns:a="http://schemas.openxmlformats.org/drawingml/2006/main" xmlns:r="http://schemas.openxmlformats.org/officeDocument/2006/relationships" xmlns:p="http://schemas.openxmlformats.org/presentationml/2006/main">
  <p:tag name="ISPRING_CHARACTER" val="CharacterId &quot;{45b5ee41-5159-493c-b991-ba92557436f4}&quot;&#10;PoseId 15_007b_janet3.jpg&#10;"/>
</p:tagLst>
</file>

<file path=ppt/tags/tag25.xml><?xml version="1.0" encoding="utf-8"?>
<p:tagLst xmlns:a="http://schemas.openxmlformats.org/drawingml/2006/main" xmlns:r="http://schemas.openxmlformats.org/officeDocument/2006/relationships" xmlns:p="http://schemas.openxmlformats.org/presentationml/2006/main">
  <p:tag name="ISPRING_CHARACTER" val="CharacterId &quot;{45b5ee41-5159-493c-b991-ba92557436f4}&quot;&#10;PoseId 29_007b_janet3.jpg&#10;"/>
</p:tagLst>
</file>

<file path=ppt/tags/tag26.xml><?xml version="1.0" encoding="utf-8"?>
<p:tagLst xmlns:a="http://schemas.openxmlformats.org/drawingml/2006/main" xmlns:r="http://schemas.openxmlformats.org/officeDocument/2006/relationships" xmlns:p="http://schemas.openxmlformats.org/presentationml/2006/main">
  <p:tag name="ISPRING_CHARACTER" val="CharacterId &quot;{45b5ee41-5159-493c-b991-ba92557436f4}&quot;&#10;PoseId 22_007b_janet3.jpg&#10;"/>
</p:tagLst>
</file>

<file path=ppt/tags/tag27.xml><?xml version="1.0" encoding="utf-8"?>
<p:tagLst xmlns:a="http://schemas.openxmlformats.org/drawingml/2006/main" xmlns:r="http://schemas.openxmlformats.org/officeDocument/2006/relationships" xmlns:p="http://schemas.openxmlformats.org/presentationml/2006/main">
  <p:tag name="ISPRING_CHARACTER" val="CharacterId &quot;{45b5ee41-5159-493c-b991-ba92557436f4}&quot;&#10;PoseId 15_007b_janet3.jpg&#10;"/>
</p:tagLst>
</file>

<file path=ppt/tags/tag28.xml><?xml version="1.0" encoding="utf-8"?>
<p:tagLst xmlns:a="http://schemas.openxmlformats.org/drawingml/2006/main" xmlns:r="http://schemas.openxmlformats.org/officeDocument/2006/relationships" xmlns:p="http://schemas.openxmlformats.org/presentationml/2006/main">
  <p:tag name="ISPRING_CHARACTER" val="CharacterId &quot;{45b5ee41-5159-493c-b991-ba92557436f4}&quot;&#10;PoseId 19_007b_janet3.jpg&#10;"/>
</p:tagLst>
</file>

<file path=ppt/tags/tag29.xml><?xml version="1.0" encoding="utf-8"?>
<p:tagLst xmlns:a="http://schemas.openxmlformats.org/drawingml/2006/main" xmlns:r="http://schemas.openxmlformats.org/officeDocument/2006/relationships" xmlns:p="http://schemas.openxmlformats.org/presentationml/2006/main">
  <p:tag name="ISPRING_CHARACTER" val="CharacterId &quot;{45b5ee41-5159-493c-b991-ba92557436f4}&quot;&#10;PoseId 15_007b_janet3.jpg&#10;"/>
</p:tagLst>
</file>

<file path=ppt/tags/tag3.xml><?xml version="1.0" encoding="utf-8"?>
<p:tagLst xmlns:a="http://schemas.openxmlformats.org/drawingml/2006/main" xmlns:r="http://schemas.openxmlformats.org/officeDocument/2006/relationships" xmlns:p="http://schemas.openxmlformats.org/presentationml/2006/main">
  <p:tag name="ISPRING_CHARACTER" val="CharacterId &quot;{45b5ee41-5159-493c-b991-ba92557436f4}&quot;&#10;PoseId 29_007b_janet3.jpg&#10;"/>
</p:tagLst>
</file>

<file path=ppt/tags/tag30.xml><?xml version="1.0" encoding="utf-8"?>
<p:tagLst xmlns:a="http://schemas.openxmlformats.org/drawingml/2006/main" xmlns:r="http://schemas.openxmlformats.org/officeDocument/2006/relationships" xmlns:p="http://schemas.openxmlformats.org/presentationml/2006/main">
  <p:tag name="ISPRING_CHARACTER" val="CharacterId &quot;{45b5ee41-5159-493c-b991-ba92557436f4}&quot;&#10;PoseId 15_007b_janet3.jpg&#10;"/>
</p:tagLst>
</file>

<file path=ppt/tags/tag31.xml><?xml version="1.0" encoding="utf-8"?>
<p:tagLst xmlns:a="http://schemas.openxmlformats.org/drawingml/2006/main" xmlns:r="http://schemas.openxmlformats.org/officeDocument/2006/relationships" xmlns:p="http://schemas.openxmlformats.org/presentationml/2006/main">
  <p:tag name="ISPRING_CHARACTER" val="CharacterId &quot;{45b5ee41-5159-493c-b991-ba92557436f4}&quot;&#10;PoseId 19_007b_janet3.jpg&#10;"/>
</p:tagLst>
</file>

<file path=ppt/tags/tag32.xml><?xml version="1.0" encoding="utf-8"?>
<p:tagLst xmlns:a="http://schemas.openxmlformats.org/drawingml/2006/main" xmlns:r="http://schemas.openxmlformats.org/officeDocument/2006/relationships" xmlns:p="http://schemas.openxmlformats.org/presentationml/2006/main">
  <p:tag name="ISPRING_CHARACTER" val="CharacterId &quot;{45b5ee41-5159-493c-b991-ba92557436f4}&quot;&#10;PoseId 19_007b_janet3.jpg&#10;"/>
</p:tagLst>
</file>

<file path=ppt/tags/tag33.xml><?xml version="1.0" encoding="utf-8"?>
<p:tagLst xmlns:a="http://schemas.openxmlformats.org/drawingml/2006/main" xmlns:r="http://schemas.openxmlformats.org/officeDocument/2006/relationships" xmlns:p="http://schemas.openxmlformats.org/presentationml/2006/main">
  <p:tag name="ISPRING_CHARACTER" val="CharacterId &quot;{45b5ee41-5159-493c-b991-ba92557436f4}&quot;&#10;PoseId 32_007b_janet3.jpg&#10;"/>
</p:tagLst>
</file>

<file path=ppt/tags/tag4.xml><?xml version="1.0" encoding="utf-8"?>
<p:tagLst xmlns:a="http://schemas.openxmlformats.org/drawingml/2006/main" xmlns:r="http://schemas.openxmlformats.org/officeDocument/2006/relationships" xmlns:p="http://schemas.openxmlformats.org/presentationml/2006/main">
  <p:tag name="ISPRING_CHARACTER" val="CharacterId &quot;{45b5ee41-5159-493c-b991-ba92557436f4}&quot;&#10;PoseId 09_007b_janet3.jpg&#10;"/>
</p:tagLst>
</file>

<file path=ppt/tags/tag5.xml><?xml version="1.0" encoding="utf-8"?>
<p:tagLst xmlns:a="http://schemas.openxmlformats.org/drawingml/2006/main" xmlns:r="http://schemas.openxmlformats.org/officeDocument/2006/relationships" xmlns:p="http://schemas.openxmlformats.org/presentationml/2006/main">
  <p:tag name="ISPRING_CHARACTER" val="CharacterId &quot;{45b5ee41-5159-493c-b991-ba92557436f4}&quot;&#10;PoseId 29_007b_janet3.jpg&#10;"/>
</p:tagLst>
</file>

<file path=ppt/tags/tag6.xml><?xml version="1.0" encoding="utf-8"?>
<p:tagLst xmlns:a="http://schemas.openxmlformats.org/drawingml/2006/main" xmlns:r="http://schemas.openxmlformats.org/officeDocument/2006/relationships" xmlns:p="http://schemas.openxmlformats.org/presentationml/2006/main">
  <p:tag name="ISPRING_CHARACTER" val="CharacterId &quot;{45b5ee41-5159-493c-b991-ba92557436f4}&quot;&#10;PoseId 15_007b_janet3.jpg&#10;"/>
</p:tagLst>
</file>

<file path=ppt/tags/tag7.xml><?xml version="1.0" encoding="utf-8"?>
<p:tagLst xmlns:a="http://schemas.openxmlformats.org/drawingml/2006/main" xmlns:r="http://schemas.openxmlformats.org/officeDocument/2006/relationships" xmlns:p="http://schemas.openxmlformats.org/presentationml/2006/main">
  <p:tag name="ISPRING_CHARACTER" val="CharacterId &quot;{45b5ee41-5159-493c-b991-ba92557436f4}&quot;&#10;PoseId 22_007b_janet3.jpg&#10;"/>
</p:tagLst>
</file>

<file path=ppt/tags/tag8.xml><?xml version="1.0" encoding="utf-8"?>
<p:tagLst xmlns:a="http://schemas.openxmlformats.org/drawingml/2006/main" xmlns:r="http://schemas.openxmlformats.org/officeDocument/2006/relationships" xmlns:p="http://schemas.openxmlformats.org/presentationml/2006/main">
  <p:tag name="ISPRING_CHARACTER" val="CharacterId &quot;{45b5ee41-5159-493c-b991-ba92557436f4}&quot;&#10;PoseId 15_007b_janet3.jpg&#10;"/>
</p:tagLst>
</file>

<file path=ppt/tags/tag9.xml><?xml version="1.0" encoding="utf-8"?>
<p:tagLst xmlns:a="http://schemas.openxmlformats.org/drawingml/2006/main" xmlns:r="http://schemas.openxmlformats.org/officeDocument/2006/relationships" xmlns:p="http://schemas.openxmlformats.org/presentationml/2006/main">
  <p:tag name="ISPRING_CHARACTER" val="CharacterId &quot;{45b5ee41-5159-493c-b991-ba92557436f4}&quot;&#10;PoseId 29_007b_janet3.jpg&#10;"/>
</p:tagLst>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3086</TotalTime>
  <Words>2828</Words>
  <Application>Microsoft Office PowerPoint</Application>
  <PresentationFormat>Panorámica</PresentationFormat>
  <Paragraphs>427</Paragraphs>
  <Slides>45</Slides>
  <Notes>0</Notes>
  <HiddenSlides>0</HiddenSlides>
  <MMClips>0</MMClips>
  <ScaleCrop>false</ScaleCrop>
  <HeadingPairs>
    <vt:vector size="6" baseType="variant">
      <vt:variant>
        <vt:lpstr>Fuentes usadas</vt:lpstr>
      </vt:variant>
      <vt:variant>
        <vt:i4>8</vt:i4>
      </vt:variant>
      <vt:variant>
        <vt:lpstr>Tema</vt:lpstr>
      </vt:variant>
      <vt:variant>
        <vt:i4>1</vt:i4>
      </vt:variant>
      <vt:variant>
        <vt:lpstr>Títulos de diapositiva</vt:lpstr>
      </vt:variant>
      <vt:variant>
        <vt:i4>45</vt:i4>
      </vt:variant>
    </vt:vector>
  </HeadingPairs>
  <TitlesOfParts>
    <vt:vector size="54" baseType="lpstr">
      <vt:lpstr>Agency FB</vt:lpstr>
      <vt:lpstr>Arial</vt:lpstr>
      <vt:lpstr>Arial Narrow</vt:lpstr>
      <vt:lpstr>Calibri</vt:lpstr>
      <vt:lpstr>Calibri Light</vt:lpstr>
      <vt:lpstr>Times New Roman</vt:lpstr>
      <vt:lpstr>Verdana</vt:lpstr>
      <vt:lpstr>Wingdings</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        </vt:lpstr>
      <vt:lpstr>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BERRIOS_SENASAG</dc:creator>
  <cp:lastModifiedBy>Daniel Gareca</cp:lastModifiedBy>
  <cp:revision>174</cp:revision>
  <dcterms:created xsi:type="dcterms:W3CDTF">2016-12-19T22:14:36Z</dcterms:created>
  <dcterms:modified xsi:type="dcterms:W3CDTF">2017-04-27T20:45:21Z</dcterms:modified>
</cp:coreProperties>
</file>